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69" r:id="rId3"/>
    <p:sldMasterId id="2147483672" r:id="rId4"/>
    <p:sldMasterId id="2147483687" r:id="rId5"/>
  </p:sldMasterIdLst>
  <p:notesMasterIdLst>
    <p:notesMasterId r:id="rId28"/>
  </p:notesMasterIdLst>
  <p:handoutMasterIdLst>
    <p:handoutMasterId r:id="rId29"/>
  </p:handoutMasterIdLst>
  <p:sldIdLst>
    <p:sldId id="367" r:id="rId6"/>
    <p:sldId id="393" r:id="rId7"/>
    <p:sldId id="375" r:id="rId8"/>
    <p:sldId id="376" r:id="rId9"/>
    <p:sldId id="377" r:id="rId10"/>
    <p:sldId id="412" r:id="rId11"/>
    <p:sldId id="413" r:id="rId12"/>
    <p:sldId id="404" r:id="rId13"/>
    <p:sldId id="411" r:id="rId14"/>
    <p:sldId id="396" r:id="rId15"/>
    <p:sldId id="397" r:id="rId16"/>
    <p:sldId id="414" r:id="rId17"/>
    <p:sldId id="402" r:id="rId18"/>
    <p:sldId id="398" r:id="rId19"/>
    <p:sldId id="400" r:id="rId20"/>
    <p:sldId id="408" r:id="rId21"/>
    <p:sldId id="409" r:id="rId22"/>
    <p:sldId id="405" r:id="rId23"/>
    <p:sldId id="399" r:id="rId24"/>
    <p:sldId id="406" r:id="rId25"/>
    <p:sldId id="410" r:id="rId26"/>
    <p:sldId id="281"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9900"/>
    <a:srgbClr val="FF99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94" autoAdjust="0"/>
    <p:restoredTop sz="90305" autoAdjust="0"/>
  </p:normalViewPr>
  <p:slideViewPr>
    <p:cSldViewPr snapToGrid="0">
      <p:cViewPr varScale="1">
        <p:scale>
          <a:sx n="68" d="100"/>
          <a:sy n="68" d="100"/>
        </p:scale>
        <p:origin x="774"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78" d="100"/>
          <a:sy n="78" d="100"/>
        </p:scale>
        <p:origin x="1272"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76D4426-25B4-43F7-AB6A-0699C2ED7201}" type="datetimeFigureOut">
              <a:rPr lang="en-US" smtClean="0"/>
              <a:t>2/27/2020</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3A2C1DC-0C39-4D72-9BF0-7AEF9348ACF3}" type="slidenum">
              <a:rPr lang="en-US" smtClean="0"/>
              <a:t>‹#›</a:t>
            </a:fld>
            <a:endParaRPr lang="en-US" dirty="0"/>
          </a:p>
        </p:txBody>
      </p:sp>
    </p:spTree>
    <p:extLst>
      <p:ext uri="{BB962C8B-B14F-4D97-AF65-F5344CB8AC3E}">
        <p14:creationId xmlns:p14="http://schemas.microsoft.com/office/powerpoint/2010/main" val="64677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03E5014-0003-4D5E-B53F-CCEABACB6A2A}" type="datetimeFigureOut">
              <a:rPr lang="en-US" smtClean="0"/>
              <a:t>2/27/2020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BC0A674-3E06-4E48-8C8A-657FD24746AB}" type="slidenum">
              <a:rPr lang="en-US" smtClean="0"/>
              <a:t>‹#›</a:t>
            </a:fld>
            <a:endParaRPr lang="en-US" dirty="0"/>
          </a:p>
        </p:txBody>
      </p:sp>
    </p:spTree>
    <p:extLst>
      <p:ext uri="{BB962C8B-B14F-4D97-AF65-F5344CB8AC3E}">
        <p14:creationId xmlns:p14="http://schemas.microsoft.com/office/powerpoint/2010/main" val="1002697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A172C-E631-8741-8A8A-598C2AA6F8B6}" type="slidenum">
              <a:rPr lang="en-US" smtClean="0"/>
              <a:t>1</a:t>
            </a:fld>
            <a:endParaRPr lang="en-US" dirty="0"/>
          </a:p>
        </p:txBody>
      </p:sp>
    </p:spTree>
    <p:extLst>
      <p:ext uri="{BB962C8B-B14F-4D97-AF65-F5344CB8AC3E}">
        <p14:creationId xmlns:p14="http://schemas.microsoft.com/office/powerpoint/2010/main" val="3379912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A172C-E631-8741-8A8A-598C2AA6F8B6}"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100323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A172C-E631-8741-8A8A-598C2AA6F8B6}"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988783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A172C-E631-8741-8A8A-598C2AA6F8B6}"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70194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A172C-E631-8741-8A8A-598C2AA6F8B6}"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485874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 </a:t>
            </a:r>
            <a:r>
              <a:rPr lang="en-US" b="1" baseline="0" dirty="0"/>
              <a:t>arrow from north end of South America and merge to the arrow leading into Port of Plaquemines</a:t>
            </a:r>
            <a:endParaRPr lang="en-US" b="1" dirty="0"/>
          </a:p>
        </p:txBody>
      </p:sp>
      <p:sp>
        <p:nvSpPr>
          <p:cNvPr id="4" name="Slide Number Placeholder 3"/>
          <p:cNvSpPr>
            <a:spLocks noGrp="1"/>
          </p:cNvSpPr>
          <p:nvPr>
            <p:ph type="sldNum" sz="quarter" idx="10"/>
          </p:nvPr>
        </p:nvSpPr>
        <p:spPr/>
        <p:txBody>
          <a:bodyPr/>
          <a:lstStyle/>
          <a:p>
            <a:fld id="{B9AA172C-E631-8741-8A8A-598C2AA6F8B6}"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668376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A172C-E631-8741-8A8A-598C2AA6F8B6}"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743310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A172C-E631-8741-8A8A-598C2AA6F8B6}"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573806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A172C-E631-8741-8A8A-598C2AA6F8B6}"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882169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A172C-E631-8741-8A8A-598C2AA6F8B6}"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466245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A172C-E631-8741-8A8A-598C2AA6F8B6}"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812170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A578E-F0CE-48A4-83FD-B557A2413847}" type="slidenum">
              <a:rPr lang="en-US" smtClean="0"/>
              <a:t>2</a:t>
            </a:fld>
            <a:endParaRPr lang="en-US" dirty="0"/>
          </a:p>
        </p:txBody>
      </p:sp>
    </p:spTree>
    <p:extLst>
      <p:ext uri="{BB962C8B-B14F-4D97-AF65-F5344CB8AC3E}">
        <p14:creationId xmlns:p14="http://schemas.microsoft.com/office/powerpoint/2010/main" val="1121777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A172C-E631-8741-8A8A-598C2AA6F8B6}"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30760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A172C-E631-8741-8A8A-598C2AA6F8B6}"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759452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A172C-E631-8741-8A8A-598C2AA6F8B6}" type="slidenum">
              <a:rPr lang="en-US" smtClean="0"/>
              <a:t>22</a:t>
            </a:fld>
            <a:endParaRPr lang="en-US" dirty="0"/>
          </a:p>
        </p:txBody>
      </p:sp>
    </p:spTree>
    <p:extLst>
      <p:ext uri="{BB962C8B-B14F-4D97-AF65-F5344CB8AC3E}">
        <p14:creationId xmlns:p14="http://schemas.microsoft.com/office/powerpoint/2010/main" val="1415306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Lamie</a:t>
            </a:r>
          </a:p>
        </p:txBody>
      </p:sp>
      <p:sp>
        <p:nvSpPr>
          <p:cNvPr id="4" name="Slide Number Placeholder 3"/>
          <p:cNvSpPr>
            <a:spLocks noGrp="1"/>
          </p:cNvSpPr>
          <p:nvPr>
            <p:ph type="sldNum" sz="quarter" idx="10"/>
          </p:nvPr>
        </p:nvSpPr>
        <p:spPr/>
        <p:txBody>
          <a:bodyPr/>
          <a:lstStyle/>
          <a:p>
            <a:fld id="{B9AA172C-E631-8741-8A8A-598C2AA6F8B6}" type="slidenum">
              <a:rPr lang="en-US" smtClean="0"/>
              <a:t>3</a:t>
            </a:fld>
            <a:endParaRPr lang="en-US" dirty="0"/>
          </a:p>
        </p:txBody>
      </p:sp>
    </p:spTree>
    <p:extLst>
      <p:ext uri="{BB962C8B-B14F-4D97-AF65-F5344CB8AC3E}">
        <p14:creationId xmlns:p14="http://schemas.microsoft.com/office/powerpoint/2010/main" val="878779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A172C-E631-8741-8A8A-598C2AA6F8B6}" type="slidenum">
              <a:rPr lang="en-US" smtClean="0"/>
              <a:t>4</a:t>
            </a:fld>
            <a:endParaRPr lang="en-US" dirty="0"/>
          </a:p>
        </p:txBody>
      </p:sp>
    </p:spTree>
    <p:extLst>
      <p:ext uri="{BB962C8B-B14F-4D97-AF65-F5344CB8AC3E}">
        <p14:creationId xmlns:p14="http://schemas.microsoft.com/office/powerpoint/2010/main" val="256476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A172C-E631-8741-8A8A-598C2AA6F8B6}" type="slidenum">
              <a:rPr lang="en-US" smtClean="0"/>
              <a:t>5</a:t>
            </a:fld>
            <a:endParaRPr lang="en-US" dirty="0"/>
          </a:p>
        </p:txBody>
      </p:sp>
    </p:spTree>
    <p:extLst>
      <p:ext uri="{BB962C8B-B14F-4D97-AF65-F5344CB8AC3E}">
        <p14:creationId xmlns:p14="http://schemas.microsoft.com/office/powerpoint/2010/main" val="3264234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Mike McCarthy</a:t>
            </a:r>
          </a:p>
        </p:txBody>
      </p:sp>
      <p:sp>
        <p:nvSpPr>
          <p:cNvPr id="4" name="Slide Number Placeholder 3"/>
          <p:cNvSpPr>
            <a:spLocks noGrp="1"/>
          </p:cNvSpPr>
          <p:nvPr>
            <p:ph type="sldNum" sz="quarter" idx="10"/>
          </p:nvPr>
        </p:nvSpPr>
        <p:spPr/>
        <p:txBody>
          <a:bodyPr/>
          <a:lstStyle/>
          <a:p>
            <a:fld id="{8BC0A674-3E06-4E48-8C8A-657FD24746AB}" type="slidenum">
              <a:rPr lang="en-US" smtClean="0"/>
              <a:t>6</a:t>
            </a:fld>
            <a:endParaRPr lang="en-US" dirty="0"/>
          </a:p>
        </p:txBody>
      </p:sp>
    </p:spTree>
    <p:extLst>
      <p:ext uri="{BB962C8B-B14F-4D97-AF65-F5344CB8AC3E}">
        <p14:creationId xmlns:p14="http://schemas.microsoft.com/office/powerpoint/2010/main" val="3127245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Mike McCarthy</a:t>
            </a:r>
          </a:p>
        </p:txBody>
      </p:sp>
      <p:sp>
        <p:nvSpPr>
          <p:cNvPr id="4" name="Slide Number Placeholder 3"/>
          <p:cNvSpPr>
            <a:spLocks noGrp="1"/>
          </p:cNvSpPr>
          <p:nvPr>
            <p:ph type="sldNum" sz="quarter" idx="10"/>
          </p:nvPr>
        </p:nvSpPr>
        <p:spPr/>
        <p:txBody>
          <a:bodyPr/>
          <a:lstStyle/>
          <a:p>
            <a:fld id="{8BC0A674-3E06-4E48-8C8A-657FD24746AB}" type="slidenum">
              <a:rPr lang="en-US" smtClean="0"/>
              <a:t>7</a:t>
            </a:fld>
            <a:endParaRPr lang="en-US" dirty="0"/>
          </a:p>
        </p:txBody>
      </p:sp>
    </p:spTree>
    <p:extLst>
      <p:ext uri="{BB962C8B-B14F-4D97-AF65-F5344CB8AC3E}">
        <p14:creationId xmlns:p14="http://schemas.microsoft.com/office/powerpoint/2010/main" val="1442849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Mary Lamie</a:t>
            </a:r>
          </a:p>
        </p:txBody>
      </p:sp>
      <p:sp>
        <p:nvSpPr>
          <p:cNvPr id="4" name="Slide Number Placeholder 3"/>
          <p:cNvSpPr>
            <a:spLocks noGrp="1"/>
          </p:cNvSpPr>
          <p:nvPr>
            <p:ph type="sldNum" sz="quarter" idx="10"/>
          </p:nvPr>
        </p:nvSpPr>
        <p:spPr/>
        <p:txBody>
          <a:bodyPr/>
          <a:lstStyle/>
          <a:p>
            <a:fld id="{78604E87-B32B-4DEE-A0B7-3E6FF5F8643B}"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80962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Mike – Private industries </a:t>
            </a:r>
            <a:r>
              <a:rPr lang="en-US" baseline="0" dirty="0"/>
              <a:t>are gaining a better understanding of funding opportunities with an emphasis on freight grants. CRISSI, BUILD, etc.. </a:t>
            </a:r>
            <a:endParaRPr lang="en-US" dirty="0"/>
          </a:p>
        </p:txBody>
      </p:sp>
      <p:sp>
        <p:nvSpPr>
          <p:cNvPr id="4" name="Slide Number Placeholder 3"/>
          <p:cNvSpPr>
            <a:spLocks noGrp="1"/>
          </p:cNvSpPr>
          <p:nvPr>
            <p:ph type="sldNum" sz="quarter" idx="10"/>
          </p:nvPr>
        </p:nvSpPr>
        <p:spPr/>
        <p:txBody>
          <a:bodyPr/>
          <a:lstStyle/>
          <a:p>
            <a:fld id="{083A578E-F0CE-48A4-83FD-B557A2413847}" type="slidenum">
              <a:rPr lang="en-US" smtClean="0"/>
              <a:t>9</a:t>
            </a:fld>
            <a:endParaRPr lang="en-US" dirty="0"/>
          </a:p>
        </p:txBody>
      </p:sp>
    </p:spTree>
    <p:extLst>
      <p:ext uri="{BB962C8B-B14F-4D97-AF65-F5344CB8AC3E}">
        <p14:creationId xmlns:p14="http://schemas.microsoft.com/office/powerpoint/2010/main" val="3977189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274638"/>
            <a:ext cx="10972801" cy="1143000"/>
          </a:xfrm>
        </p:spPr>
        <p:txBody>
          <a:bodyPr/>
          <a:lstStyle/>
          <a:p>
            <a:r>
              <a:rPr lang="en-US" dirty="0"/>
              <a:t>CLICK TO EDIT MASTER TITLE STYLE</a:t>
            </a:r>
          </a:p>
        </p:txBody>
      </p:sp>
    </p:spTree>
    <p:extLst>
      <p:ext uri="{BB962C8B-B14F-4D97-AF65-F5344CB8AC3E}">
        <p14:creationId xmlns:p14="http://schemas.microsoft.com/office/powerpoint/2010/main" val="398486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274638"/>
            <a:ext cx="10972801" cy="1143000"/>
          </a:xfrm>
        </p:spPr>
        <p:txBody>
          <a:bodyPr/>
          <a:lstStyle/>
          <a:p>
            <a:r>
              <a:rPr lang="en-US" dirty="0"/>
              <a:t>CLICK TO EDIT MASTER TITLE STYLE</a:t>
            </a:r>
          </a:p>
        </p:txBody>
      </p:sp>
    </p:spTree>
    <p:extLst>
      <p:ext uri="{BB962C8B-B14F-4D97-AF65-F5344CB8AC3E}">
        <p14:creationId xmlns:p14="http://schemas.microsoft.com/office/powerpoint/2010/main" val="67684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760" y="274638"/>
            <a:ext cx="10972482" cy="1143000"/>
          </a:xfrm>
        </p:spPr>
        <p:txBody>
          <a:bodyPr/>
          <a:lstStyle>
            <a:lvl1pPr algn="r">
              <a:defRPr sz="4400"/>
            </a:lvl1pPr>
          </a:lstStyle>
          <a:p>
            <a:r>
              <a:rPr lang="en-US" sz="3200" b="1" dirty="0">
                <a:solidFill>
                  <a:schemeClr val="bg1"/>
                </a:solidFill>
                <a:latin typeface="Myriad Pro"/>
                <a:cs typeface="Myriad Pro"/>
              </a:rPr>
              <a:t>CLICK TO EDIT MASTER TITLE STYLE</a:t>
            </a:r>
            <a:endParaRPr lang="en-US" dirty="0"/>
          </a:p>
        </p:txBody>
      </p:sp>
    </p:spTree>
    <p:extLst>
      <p:ext uri="{BB962C8B-B14F-4D97-AF65-F5344CB8AC3E}">
        <p14:creationId xmlns:p14="http://schemas.microsoft.com/office/powerpoint/2010/main" val="779212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274638"/>
            <a:ext cx="10972801" cy="1143000"/>
          </a:xfrm>
        </p:spPr>
        <p:txBody>
          <a:bodyPr/>
          <a:lstStyle/>
          <a:p>
            <a:r>
              <a:rPr lang="en-US" dirty="0"/>
              <a:t>CLICK TO EDIT MASTER TITLE STYLE</a:t>
            </a:r>
          </a:p>
        </p:txBody>
      </p:sp>
    </p:spTree>
    <p:extLst>
      <p:ext uri="{BB962C8B-B14F-4D97-AF65-F5344CB8AC3E}">
        <p14:creationId xmlns:p14="http://schemas.microsoft.com/office/powerpoint/2010/main" val="2599415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1" cy="1143000"/>
          </a:xfrm>
        </p:spPr>
        <p:txBody>
          <a:bodyPr/>
          <a:lstStyle/>
          <a:p>
            <a:r>
              <a:rPr lang="en-US" dirty="0"/>
              <a:t>CLICK TO EDIT MASTER TITLE STYLE</a:t>
            </a:r>
          </a:p>
        </p:txBody>
      </p:sp>
    </p:spTree>
    <p:extLst>
      <p:ext uri="{BB962C8B-B14F-4D97-AF65-F5344CB8AC3E}">
        <p14:creationId xmlns:p14="http://schemas.microsoft.com/office/powerpoint/2010/main" val="1524915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a:xfrm>
            <a:off x="3256041" y="6339474"/>
            <a:ext cx="3190744" cy="226714"/>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8737601" y="6356352"/>
            <a:ext cx="2844800" cy="365125"/>
          </a:xfrm>
          <a:prstGeom prst="rect">
            <a:avLst/>
          </a:prstGeom>
        </p:spPr>
        <p:txBody>
          <a:bodyPr/>
          <a:lstStyle/>
          <a:p>
            <a:fld id="{5199CF52-05EC-4D94-AC3B-6B2C670708B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27147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a:solidFill>
                  <a:schemeClr val="bg1"/>
                </a:solidFill>
                <a:latin typeface="Myriad Pro"/>
                <a:cs typeface="Myriad Pro"/>
              </a:rPr>
              <a:t>CLICK TO EDIT MASTER TITLE STYLE</a:t>
            </a:r>
          </a:p>
        </p:txBody>
      </p:sp>
    </p:spTree>
    <p:extLst>
      <p:ext uri="{BB962C8B-B14F-4D97-AF65-F5344CB8AC3E}">
        <p14:creationId xmlns:p14="http://schemas.microsoft.com/office/powerpoint/2010/main" val="3960332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1" cy="1143000"/>
          </a:xfrm>
        </p:spPr>
        <p:txBody>
          <a:bodyPr/>
          <a:lstStyle/>
          <a:p>
            <a:r>
              <a:rPr lang="en-US" dirty="0"/>
              <a:t>CLICK TO EDIT MASTER TITLE STYLE</a:t>
            </a:r>
          </a:p>
        </p:txBody>
      </p:sp>
    </p:spTree>
    <p:extLst>
      <p:ext uri="{BB962C8B-B14F-4D97-AF65-F5344CB8AC3E}">
        <p14:creationId xmlns:p14="http://schemas.microsoft.com/office/powerpoint/2010/main" val="2909508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46AA498-EB57-4314-B589-A0C7B00A1CC3}" type="datetimeFigureOut">
              <a:rPr lang="en-US" smtClean="0"/>
              <a:t>2/27/2020</a:t>
            </a:fld>
            <a:endParaRPr lang="en-US" dirty="0"/>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7F79FDCB-6509-4231-9A03-931D6DCE04D4}" type="slidenum">
              <a:rPr lang="en-US" smtClean="0"/>
              <a:t>‹#›</a:t>
            </a:fld>
            <a:endParaRPr lang="en-US" dirty="0"/>
          </a:p>
        </p:txBody>
      </p:sp>
    </p:spTree>
    <p:extLst>
      <p:ext uri="{BB962C8B-B14F-4D97-AF65-F5344CB8AC3E}">
        <p14:creationId xmlns:p14="http://schemas.microsoft.com/office/powerpoint/2010/main" val="3276219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a:xfrm>
            <a:off x="3256041" y="6339474"/>
            <a:ext cx="3190744" cy="226714"/>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1" y="6356352"/>
            <a:ext cx="2844800" cy="365125"/>
          </a:xfrm>
          <a:prstGeom prst="rect">
            <a:avLst/>
          </a:prstGeom>
        </p:spPr>
        <p:txBody>
          <a:bodyPr/>
          <a:lstStyle/>
          <a:p>
            <a:fld id="{7F79FDCB-6509-4231-9A03-931D6DCE04D4}" type="slidenum">
              <a:rPr lang="en-US" smtClean="0"/>
              <a:t>‹#›</a:t>
            </a:fld>
            <a:endParaRPr lang="en-US" dirty="0"/>
          </a:p>
        </p:txBody>
      </p:sp>
    </p:spTree>
    <p:extLst>
      <p:ext uri="{BB962C8B-B14F-4D97-AF65-F5344CB8AC3E}">
        <p14:creationId xmlns:p14="http://schemas.microsoft.com/office/powerpoint/2010/main" val="1513140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6AA498-EB57-4314-B589-A0C7B00A1CC3}" type="datetimeFigureOut">
              <a:rPr lang="en-US" smtClean="0"/>
              <a:t>2/27/2020</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F79FDCB-6509-4231-9A03-931D6DCE04D4}" type="slidenum">
              <a:rPr lang="en-US" smtClean="0"/>
              <a:t>‹#›</a:t>
            </a:fld>
            <a:endParaRPr lang="en-US" dirty="0"/>
          </a:p>
        </p:txBody>
      </p:sp>
    </p:spTree>
    <p:extLst>
      <p:ext uri="{BB962C8B-B14F-4D97-AF65-F5344CB8AC3E}">
        <p14:creationId xmlns:p14="http://schemas.microsoft.com/office/powerpoint/2010/main" val="401689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a:solidFill>
                  <a:schemeClr val="bg1"/>
                </a:solidFill>
                <a:latin typeface="Myriad Pro"/>
                <a:cs typeface="Myriad Pro"/>
              </a:rPr>
              <a:t>CLICK TO EDIT MASTER TITLE STYLE</a:t>
            </a:r>
          </a:p>
        </p:txBody>
      </p:sp>
    </p:spTree>
    <p:extLst>
      <p:ext uri="{BB962C8B-B14F-4D97-AF65-F5344CB8AC3E}">
        <p14:creationId xmlns:p14="http://schemas.microsoft.com/office/powerpoint/2010/main" val="378699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2"/>
            <a:ext cx="10972801"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256041" y="6339474"/>
            <a:ext cx="3190744" cy="2267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1869302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a:solidFill>
                  <a:schemeClr val="bg1"/>
                </a:solidFill>
                <a:latin typeface="Myriad Pro"/>
                <a:cs typeface="Myriad Pro"/>
              </a:rPr>
              <a:t>CLICK TO EDIT MASTER TITLE STYLE</a:t>
            </a:r>
            <a:endParaRPr lang="en-US" dirty="0"/>
          </a:p>
        </p:txBody>
      </p:sp>
    </p:spTree>
    <p:extLst>
      <p:ext uri="{BB962C8B-B14F-4D97-AF65-F5344CB8AC3E}">
        <p14:creationId xmlns:p14="http://schemas.microsoft.com/office/powerpoint/2010/main" val="215488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2"/>
            <a:ext cx="10972801"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256041" y="6339474"/>
            <a:ext cx="3190744" cy="2267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635323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jpg"/><Relationship Id="rId4" Type="http://schemas.openxmlformats.org/officeDocument/2006/relationships/slideLayout" Target="../slideLayouts/slideLayout4.xml"/><Relationship Id="rId9"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3.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emf"/><Relationship Id="rId5" Type="http://schemas.openxmlformats.org/officeDocument/2006/relationships/image" Target="../media/image5.jpeg"/><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10.xml"/><Relationship Id="rId7" Type="http://schemas.openxmlformats.org/officeDocument/2006/relationships/image" Target="../media/image2.emf"/><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6.jp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1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7.jp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14.xml"/><Relationship Id="rId7" Type="http://schemas.openxmlformats.org/officeDocument/2006/relationships/image" Target="../media/image2.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theme" Target="../theme/theme5.xml"/><Relationship Id="rId4" Type="http://schemas.openxmlformats.org/officeDocument/2006/relationships/slideLayout" Target="../slideLayouts/slideLayout15.xml"/><Relationship Id="rId9"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p:cNvSpPr/>
          <p:nvPr/>
        </p:nvSpPr>
        <p:spPr>
          <a:xfrm>
            <a:off x="11285002" y="6424047"/>
            <a:ext cx="251124"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a:t>Click to edit Master title style</a:t>
            </a:r>
            <a:endParaRPr lang="en-US" dirty="0"/>
          </a:p>
        </p:txBody>
      </p:sp>
      <p:cxnSp>
        <p:nvCxnSpPr>
          <p:cNvPr id="14" name="Straight Connector 13"/>
          <p:cNvCxnSpPr/>
          <p:nvPr/>
        </p:nvCxnSpPr>
        <p:spPr>
          <a:xfrm>
            <a:off x="1" y="1436502"/>
            <a:ext cx="12192000" cy="0"/>
          </a:xfrm>
          <a:prstGeom prst="line">
            <a:avLst/>
          </a:prstGeom>
          <a:blipFill rotWithShape="1">
            <a:blip r:embed="rId7"/>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09609" y="6126163"/>
            <a:ext cx="10997513" cy="0"/>
          </a:xfrm>
          <a:prstGeom prst="line">
            <a:avLst/>
          </a:prstGeom>
          <a:blipFill rotWithShape="1">
            <a:blip r:embed="rId7"/>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8"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3" name="Straight Connector 12"/>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249241" y="6411794"/>
            <a:ext cx="341849"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6" name="Picture 15"/>
          <p:cNvPicPr>
            <a:picLocks noChangeAspect="1"/>
          </p:cNvPicPr>
          <p:nvPr/>
        </p:nvPicPr>
        <p:blipFill>
          <a:blip r:embed="rId9"/>
          <a:stretch>
            <a:fillRect/>
          </a:stretch>
        </p:blipFill>
        <p:spPr>
          <a:xfrm>
            <a:off x="2662109" y="6359208"/>
            <a:ext cx="1830096" cy="191472"/>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0"/>
            <a:ext cx="12192000" cy="1371242"/>
          </a:xfrm>
          <a:prstGeom prst="rect">
            <a:avLst/>
          </a:prstGeom>
        </p:spPr>
      </p:pic>
    </p:spTree>
    <p:extLst>
      <p:ext uri="{BB962C8B-B14F-4D97-AF65-F5344CB8AC3E}">
        <p14:creationId xmlns:p14="http://schemas.microsoft.com/office/powerpoint/2010/main" val="1552365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r" defTabSz="457200" rtl="0" eaLnBrk="1" latinLnBrk="0" hangingPunct="1">
        <a:spcBef>
          <a:spcPct val="0"/>
        </a:spcBef>
        <a:buNone/>
        <a:defRPr sz="3200" b="1" i="0" kern="1200">
          <a:solidFill>
            <a:srgbClr val="FFFFFF"/>
          </a:solidFill>
          <a:latin typeface="Myriad Pro"/>
          <a:ea typeface="+mj-ea"/>
          <a:cs typeface="Myriad Pro"/>
        </a:defRPr>
      </a:lvl1pPr>
    </p:titleStyle>
    <p:bodyStyle>
      <a:lvl1pPr marL="342900" indent="-342900" algn="l" defTabSz="457200" rtl="0" eaLnBrk="1" latinLnBrk="0" hangingPunct="1">
        <a:spcBef>
          <a:spcPct val="20000"/>
        </a:spcBef>
        <a:buClr>
          <a:srgbClr val="C94B21"/>
        </a:buClr>
        <a:buSzPct val="100000"/>
        <a:buFont typeface="Arial"/>
        <a:buChar char="•"/>
        <a:defRPr sz="2400" kern="1200">
          <a:solidFill>
            <a:schemeClr val="tx1"/>
          </a:solidFill>
          <a:latin typeface="Myriad Pro"/>
          <a:ea typeface="+mn-ea"/>
          <a:cs typeface="Myriad Pro"/>
        </a:defRPr>
      </a:lvl1pPr>
      <a:lvl2pPr marL="742950" indent="-285750" algn="l" defTabSz="457200" rtl="0" eaLnBrk="1" latinLnBrk="0" hangingPunct="1">
        <a:spcBef>
          <a:spcPct val="20000"/>
        </a:spcBef>
        <a:buClr>
          <a:srgbClr val="C94B21"/>
        </a:buClr>
        <a:buFont typeface="Arial"/>
        <a:buChar char="–"/>
        <a:defRPr sz="2000" kern="1200">
          <a:solidFill>
            <a:schemeClr val="tx1"/>
          </a:solidFill>
          <a:latin typeface="Myriad Pro"/>
          <a:ea typeface="+mn-ea"/>
          <a:cs typeface="Myriad Pro"/>
        </a:defRPr>
      </a:lvl2pPr>
      <a:lvl3pPr marL="1143000" indent="-228600" algn="l" defTabSz="457200" rtl="0" eaLnBrk="1" latinLnBrk="0" hangingPunct="1">
        <a:spcBef>
          <a:spcPct val="20000"/>
        </a:spcBef>
        <a:buClr>
          <a:srgbClr val="C94B21"/>
        </a:buClr>
        <a:buFont typeface="Arial"/>
        <a:buChar char="•"/>
        <a:defRPr sz="1800" kern="1200">
          <a:solidFill>
            <a:schemeClr val="tx1"/>
          </a:solidFill>
          <a:latin typeface="Myriad Pro"/>
          <a:ea typeface="+mn-ea"/>
          <a:cs typeface="Myriad Pro"/>
        </a:defRPr>
      </a:lvl3pPr>
      <a:lvl4pPr marL="1600200" indent="-228600" algn="l" defTabSz="457200" rtl="0" eaLnBrk="1" latinLnBrk="0" hangingPunct="1">
        <a:spcBef>
          <a:spcPct val="20000"/>
        </a:spcBef>
        <a:buClr>
          <a:srgbClr val="C94B21"/>
        </a:buClr>
        <a:buFont typeface="Arial"/>
        <a:buChar char="–"/>
        <a:defRPr sz="1600" kern="1200">
          <a:solidFill>
            <a:schemeClr val="tx1"/>
          </a:solidFill>
          <a:latin typeface="Myriad Pro"/>
          <a:ea typeface="+mn-ea"/>
          <a:cs typeface="Myriad Pro"/>
        </a:defRPr>
      </a:lvl4pPr>
      <a:lvl5pPr marL="2057400" indent="-228600" algn="l" defTabSz="457200" rtl="0" eaLnBrk="1" latinLnBrk="0" hangingPunct="1">
        <a:spcBef>
          <a:spcPct val="20000"/>
        </a:spcBef>
        <a:buClr>
          <a:srgbClr val="C94B21"/>
        </a:buClr>
        <a:buFont typeface="Arial"/>
        <a:buChar char="»"/>
        <a:defRPr sz="14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60" y="274638"/>
            <a:ext cx="10972482" cy="1143000"/>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7"/>
          <p:cNvCxnSpPr/>
          <p:nvPr/>
        </p:nvCxnSpPr>
        <p:spPr>
          <a:xfrm>
            <a:off x="1" y="1436502"/>
            <a:ext cx="12192000" cy="0"/>
          </a:xfrm>
          <a:prstGeom prst="line">
            <a:avLst/>
          </a:prstGeom>
          <a:blipFill rotWithShape="1">
            <a:blip r:embed="rId4"/>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2192000" cy="1371242"/>
          </a:xfrm>
          <a:prstGeom prst="rect">
            <a:avLst/>
          </a:prstGeom>
        </p:spPr>
      </p:pic>
      <p:sp>
        <p:nvSpPr>
          <p:cNvPr id="10" name="Rectangle 9"/>
          <p:cNvSpPr/>
          <p:nvPr/>
        </p:nvSpPr>
        <p:spPr>
          <a:xfrm>
            <a:off x="11285002" y="6424047"/>
            <a:ext cx="251124"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1" name="Picture 10" descr="Freightway_4c_outnotag.ai"/>
          <p:cNvPicPr>
            <a:picLocks noChangeAspect="1"/>
          </p:cNvPicPr>
          <p:nvPr/>
        </p:nvPicPr>
        <p:blipFill rotWithShape="1">
          <a:blip r:embed="rId6"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2" name="Straight Connector 11"/>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49241" y="6411794"/>
            <a:ext cx="341849"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4" name="Picture 13"/>
          <p:cNvPicPr>
            <a:picLocks noChangeAspect="1"/>
          </p:cNvPicPr>
          <p:nvPr/>
        </p:nvPicPr>
        <p:blipFill>
          <a:blip r:embed="rId7"/>
          <a:stretch>
            <a:fillRect/>
          </a:stretch>
        </p:blipFill>
        <p:spPr>
          <a:xfrm>
            <a:off x="2662109" y="6359208"/>
            <a:ext cx="1830096" cy="191472"/>
          </a:xfrm>
          <a:prstGeom prst="rect">
            <a:avLst/>
          </a:prstGeom>
        </p:spPr>
      </p:pic>
      <p:cxnSp>
        <p:nvCxnSpPr>
          <p:cNvPr id="15" name="Straight Connector 14"/>
          <p:cNvCxnSpPr/>
          <p:nvPr/>
        </p:nvCxnSpPr>
        <p:spPr>
          <a:xfrm>
            <a:off x="609609" y="6126163"/>
            <a:ext cx="10997513" cy="0"/>
          </a:xfrm>
          <a:prstGeom prst="line">
            <a:avLst/>
          </a:prstGeom>
          <a:blipFill rotWithShape="1">
            <a:blip r:embed="rId4"/>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6762213"/>
      </p:ext>
    </p:extLst>
  </p:cSld>
  <p:clrMap bg1="lt1" tx1="dk1" bg2="lt2" tx2="dk2" accent1="accent1" accent2="accent2" accent3="accent3" accent4="accent4" accent5="accent5" accent6="accent6" hlink="hlink" folHlink="folHlink"/>
  <p:sldLayoutIdLst>
    <p:sldLayoutId id="2147483667" r:id="rId1"/>
    <p:sldLayoutId id="2147483668"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60" y="274638"/>
            <a:ext cx="10972482" cy="1143000"/>
          </a:xfrm>
          <a:prstGeom prst="rect">
            <a:avLst/>
          </a:prstGeom>
        </p:spPr>
        <p:txBody>
          <a:bodyPr vert="horz" lIns="91440" tIns="45720" rIns="91440" bIns="45720" rtlCol="0" anchor="ctr">
            <a:normAutofit/>
          </a:bodyPr>
          <a:lstStyle/>
          <a:p>
            <a:r>
              <a:rPr lang="en-US"/>
              <a:t>Click to edit Master title style</a:t>
            </a:r>
          </a:p>
        </p:txBody>
      </p:sp>
      <p:cxnSp>
        <p:nvCxnSpPr>
          <p:cNvPr id="7" name="Straight Connector 6"/>
          <p:cNvCxnSpPr/>
          <p:nvPr/>
        </p:nvCxnSpPr>
        <p:spPr>
          <a:xfrm>
            <a:off x="1" y="1436502"/>
            <a:ext cx="12192000" cy="0"/>
          </a:xfrm>
          <a:prstGeom prst="line">
            <a:avLst/>
          </a:prstGeom>
          <a:blipFill rotWithShape="1">
            <a:blip r:embed="rId5"/>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12192000" cy="1371242"/>
          </a:xfrm>
          <a:prstGeom prst="rect">
            <a:avLst/>
          </a:prstGeom>
        </p:spPr>
      </p:pic>
      <p:sp>
        <p:nvSpPr>
          <p:cNvPr id="10" name="Rectangle 9"/>
          <p:cNvSpPr/>
          <p:nvPr/>
        </p:nvSpPr>
        <p:spPr>
          <a:xfrm>
            <a:off x="11285002" y="6424047"/>
            <a:ext cx="251124"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1" name="Straight Connector 10"/>
          <p:cNvCxnSpPr/>
          <p:nvPr/>
        </p:nvCxnSpPr>
        <p:spPr>
          <a:xfrm>
            <a:off x="609609" y="6126163"/>
            <a:ext cx="10997513" cy="0"/>
          </a:xfrm>
          <a:prstGeom prst="line">
            <a:avLst/>
          </a:prstGeom>
          <a:blipFill rotWithShape="1">
            <a:blip r:embed="rId5"/>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7"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3" name="Straight Connector 12"/>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1249241" y="6411794"/>
            <a:ext cx="341849"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5" name="Picture 14"/>
          <p:cNvPicPr>
            <a:picLocks noChangeAspect="1"/>
          </p:cNvPicPr>
          <p:nvPr/>
        </p:nvPicPr>
        <p:blipFill>
          <a:blip r:embed="rId8"/>
          <a:stretch>
            <a:fillRect/>
          </a:stretch>
        </p:blipFill>
        <p:spPr>
          <a:xfrm>
            <a:off x="2662109" y="6359208"/>
            <a:ext cx="1830096" cy="191472"/>
          </a:xfrm>
          <a:prstGeom prst="rect">
            <a:avLst/>
          </a:prstGeom>
        </p:spPr>
      </p:pic>
    </p:spTree>
    <p:extLst>
      <p:ext uri="{BB962C8B-B14F-4D97-AF65-F5344CB8AC3E}">
        <p14:creationId xmlns:p14="http://schemas.microsoft.com/office/powerpoint/2010/main" val="140603715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701"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60" y="274638"/>
            <a:ext cx="10972482" cy="1143000"/>
          </a:xfrm>
          <a:prstGeom prst="rect">
            <a:avLst/>
          </a:prstGeom>
        </p:spPr>
        <p:txBody>
          <a:bodyPr vert="horz" lIns="91440" tIns="45720" rIns="91440" bIns="45720" rtlCol="0" anchor="ctr">
            <a:normAutofit/>
          </a:bodyPr>
          <a:lstStyle/>
          <a:p>
            <a:r>
              <a:rPr lang="en-US"/>
              <a:t>Click to edit Master title style</a:t>
            </a:r>
          </a:p>
        </p:txBody>
      </p:sp>
      <p:cxnSp>
        <p:nvCxnSpPr>
          <p:cNvPr id="7" name="Straight Connector 6"/>
          <p:cNvCxnSpPr/>
          <p:nvPr/>
        </p:nvCxnSpPr>
        <p:spPr>
          <a:xfrm>
            <a:off x="1" y="1436502"/>
            <a:ext cx="12192000" cy="0"/>
          </a:xfrm>
          <a:prstGeom prst="line">
            <a:avLst/>
          </a:prstGeom>
          <a:blipFill rotWithShape="1">
            <a:blip r:embed="rId3"/>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2192000" cy="1371242"/>
          </a:xfrm>
          <a:prstGeom prst="rect">
            <a:avLst/>
          </a:prstGeom>
        </p:spPr>
      </p:pic>
      <p:sp>
        <p:nvSpPr>
          <p:cNvPr id="9" name="Rectangle 8"/>
          <p:cNvSpPr/>
          <p:nvPr/>
        </p:nvSpPr>
        <p:spPr>
          <a:xfrm>
            <a:off x="11285002" y="6424047"/>
            <a:ext cx="251124"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0" name="Straight Connector 9"/>
          <p:cNvCxnSpPr/>
          <p:nvPr/>
        </p:nvCxnSpPr>
        <p:spPr>
          <a:xfrm>
            <a:off x="609609" y="6126163"/>
            <a:ext cx="10997513" cy="0"/>
          </a:xfrm>
          <a:prstGeom prst="line">
            <a:avLst/>
          </a:prstGeom>
          <a:blipFill rotWithShape="1">
            <a:blip r:embed="rId3"/>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Freightway_4c_outnotag.ai"/>
          <p:cNvPicPr>
            <a:picLocks noChangeAspect="1"/>
          </p:cNvPicPr>
          <p:nvPr/>
        </p:nvPicPr>
        <p:blipFill rotWithShape="1">
          <a:blip r:embed="rId5"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2" name="Straight Connector 11"/>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49241" y="6411794"/>
            <a:ext cx="341849"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4" name="Picture 13"/>
          <p:cNvPicPr>
            <a:picLocks noChangeAspect="1"/>
          </p:cNvPicPr>
          <p:nvPr/>
        </p:nvPicPr>
        <p:blipFill>
          <a:blip r:embed="rId6"/>
          <a:stretch>
            <a:fillRect/>
          </a:stretch>
        </p:blipFill>
        <p:spPr>
          <a:xfrm>
            <a:off x="2662109" y="6359208"/>
            <a:ext cx="1830096" cy="191472"/>
          </a:xfrm>
          <a:prstGeom prst="rect">
            <a:avLst/>
          </a:prstGeom>
        </p:spPr>
      </p:pic>
    </p:spTree>
    <p:extLst>
      <p:ext uri="{BB962C8B-B14F-4D97-AF65-F5344CB8AC3E}">
        <p14:creationId xmlns:p14="http://schemas.microsoft.com/office/powerpoint/2010/main" val="2216037495"/>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p:cNvSpPr/>
          <p:nvPr/>
        </p:nvSpPr>
        <p:spPr>
          <a:xfrm>
            <a:off x="11285002" y="6424047"/>
            <a:ext cx="251124"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a:t>Click to edit Master title style</a:t>
            </a:r>
            <a:endParaRPr lang="en-US" dirty="0"/>
          </a:p>
        </p:txBody>
      </p:sp>
      <p:cxnSp>
        <p:nvCxnSpPr>
          <p:cNvPr id="14" name="Straight Connector 13"/>
          <p:cNvCxnSpPr/>
          <p:nvPr/>
        </p:nvCxnSpPr>
        <p:spPr>
          <a:xfrm>
            <a:off x="1" y="1436502"/>
            <a:ext cx="12192000" cy="0"/>
          </a:xfrm>
          <a:prstGeom prst="line">
            <a:avLst/>
          </a:prstGeom>
          <a:blipFill rotWithShape="1">
            <a:blip r:embed="rId6"/>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09609" y="6126163"/>
            <a:ext cx="10997513" cy="0"/>
          </a:xfrm>
          <a:prstGeom prst="line">
            <a:avLst/>
          </a:prstGeom>
          <a:blipFill rotWithShape="1">
            <a:blip r:embed="rId6"/>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7"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3" name="Straight Connector 12"/>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263671" y="6411794"/>
            <a:ext cx="312988" cy="246221"/>
          </a:xfrm>
          <a:prstGeom prst="rect">
            <a:avLst/>
          </a:prstGeom>
          <a:noFill/>
        </p:spPr>
        <p:txBody>
          <a:bodyPr wrap="none" rtlCol="0">
            <a:spAutoFit/>
          </a:bodyPr>
          <a:lstStyle/>
          <a:p>
            <a:pPr algn="ctr"/>
            <a:fld id="{BE403B30-94AA-9541-807F-68367CE34468}" type="slidenum">
              <a:rPr lang="en-US" sz="1000" smtClean="0">
                <a:solidFill>
                  <a:prstClr val="black"/>
                </a:solidFill>
                <a:latin typeface="Myriad Pro"/>
                <a:cs typeface="Myriad Pro"/>
              </a:rPr>
              <a:pPr algn="ctr"/>
              <a:t>‹#›</a:t>
            </a:fld>
            <a:endParaRPr lang="en-US" sz="1000" dirty="0">
              <a:solidFill>
                <a:prstClr val="black"/>
              </a:solidFill>
              <a:latin typeface="Myriad Pro"/>
              <a:cs typeface="Myriad Pro"/>
            </a:endParaRPr>
          </a:p>
        </p:txBody>
      </p:sp>
      <p:pic>
        <p:nvPicPr>
          <p:cNvPr id="16" name="Picture 15"/>
          <p:cNvPicPr>
            <a:picLocks noChangeAspect="1"/>
          </p:cNvPicPr>
          <p:nvPr/>
        </p:nvPicPr>
        <p:blipFill>
          <a:blip r:embed="rId8"/>
          <a:stretch>
            <a:fillRect/>
          </a:stretch>
        </p:blipFill>
        <p:spPr>
          <a:xfrm>
            <a:off x="2662109" y="6359208"/>
            <a:ext cx="1830096" cy="191472"/>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0"/>
            <a:ext cx="12192000" cy="1371242"/>
          </a:xfrm>
          <a:prstGeom prst="rect">
            <a:avLst/>
          </a:prstGeom>
        </p:spPr>
      </p:pic>
    </p:spTree>
    <p:extLst>
      <p:ext uri="{BB962C8B-B14F-4D97-AF65-F5344CB8AC3E}">
        <p14:creationId xmlns:p14="http://schemas.microsoft.com/office/powerpoint/2010/main" val="235633674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1" r:id="rId3"/>
    <p:sldLayoutId id="2147483692" r:id="rId4"/>
  </p:sldLayoutIdLst>
  <p:txStyles>
    <p:titleStyle>
      <a:lvl1pPr algn="r" defTabSz="457200" rtl="0" eaLnBrk="1" latinLnBrk="0" hangingPunct="1">
        <a:spcBef>
          <a:spcPct val="0"/>
        </a:spcBef>
        <a:buNone/>
        <a:defRPr sz="3200" b="1" i="0" kern="1200">
          <a:solidFill>
            <a:srgbClr val="FFFFFF"/>
          </a:solidFill>
          <a:latin typeface="Myriad Pro"/>
          <a:ea typeface="+mj-ea"/>
          <a:cs typeface="Myriad Pro"/>
        </a:defRPr>
      </a:lvl1pPr>
    </p:titleStyle>
    <p:bodyStyle>
      <a:lvl1pPr marL="342900" indent="-342900" algn="l" defTabSz="457200" rtl="0" eaLnBrk="1" latinLnBrk="0" hangingPunct="1">
        <a:spcBef>
          <a:spcPct val="20000"/>
        </a:spcBef>
        <a:buClr>
          <a:srgbClr val="C94B21"/>
        </a:buClr>
        <a:buSzPct val="100000"/>
        <a:buFont typeface="Arial"/>
        <a:buChar char="•"/>
        <a:defRPr sz="2400" kern="1200">
          <a:solidFill>
            <a:schemeClr val="tx1"/>
          </a:solidFill>
          <a:latin typeface="Myriad Pro"/>
          <a:ea typeface="+mn-ea"/>
          <a:cs typeface="Myriad Pro"/>
        </a:defRPr>
      </a:lvl1pPr>
      <a:lvl2pPr marL="742950" indent="-285750" algn="l" defTabSz="457200" rtl="0" eaLnBrk="1" latinLnBrk="0" hangingPunct="1">
        <a:spcBef>
          <a:spcPct val="20000"/>
        </a:spcBef>
        <a:buClr>
          <a:srgbClr val="C94B21"/>
        </a:buClr>
        <a:buFont typeface="Arial"/>
        <a:buChar char="–"/>
        <a:defRPr sz="2000" kern="1200">
          <a:solidFill>
            <a:schemeClr val="tx1"/>
          </a:solidFill>
          <a:latin typeface="Myriad Pro"/>
          <a:ea typeface="+mn-ea"/>
          <a:cs typeface="Myriad Pro"/>
        </a:defRPr>
      </a:lvl2pPr>
      <a:lvl3pPr marL="1143000" indent="-228600" algn="l" defTabSz="457200" rtl="0" eaLnBrk="1" latinLnBrk="0" hangingPunct="1">
        <a:spcBef>
          <a:spcPct val="20000"/>
        </a:spcBef>
        <a:buClr>
          <a:srgbClr val="C94B21"/>
        </a:buClr>
        <a:buFont typeface="Arial"/>
        <a:buChar char="•"/>
        <a:defRPr sz="1800" kern="1200">
          <a:solidFill>
            <a:schemeClr val="tx1"/>
          </a:solidFill>
          <a:latin typeface="Myriad Pro"/>
          <a:ea typeface="+mn-ea"/>
          <a:cs typeface="Myriad Pro"/>
        </a:defRPr>
      </a:lvl3pPr>
      <a:lvl4pPr marL="1600200" indent="-228600" algn="l" defTabSz="457200" rtl="0" eaLnBrk="1" latinLnBrk="0" hangingPunct="1">
        <a:spcBef>
          <a:spcPct val="20000"/>
        </a:spcBef>
        <a:buClr>
          <a:srgbClr val="C94B21"/>
        </a:buClr>
        <a:buFont typeface="Arial"/>
        <a:buChar char="–"/>
        <a:defRPr sz="1600" kern="1200">
          <a:solidFill>
            <a:schemeClr val="tx1"/>
          </a:solidFill>
          <a:latin typeface="Myriad Pro"/>
          <a:ea typeface="+mn-ea"/>
          <a:cs typeface="Myriad Pro"/>
        </a:defRPr>
      </a:lvl4pPr>
      <a:lvl5pPr marL="2057400" indent="-228600" algn="l" defTabSz="457200" rtl="0" eaLnBrk="1" latinLnBrk="0" hangingPunct="1">
        <a:spcBef>
          <a:spcPct val="20000"/>
        </a:spcBef>
        <a:buClr>
          <a:srgbClr val="C94B21"/>
        </a:buClr>
        <a:buFont typeface="Arial"/>
        <a:buChar char="»"/>
        <a:defRPr sz="14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9.e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751" y="2130437"/>
            <a:ext cx="10360501" cy="1470025"/>
          </a:xfrm>
        </p:spPr>
        <p:txBody>
          <a:bodyPr/>
          <a:lstStyle/>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75922"/>
            <a:ext cx="12323796" cy="6932136"/>
          </a:xfrm>
          <a:prstGeom prst="rect">
            <a:avLst/>
          </a:prstGeom>
        </p:spPr>
      </p:pic>
      <p:pic>
        <p:nvPicPr>
          <p:cNvPr id="5" name="Picture 4" descr="Freightway_4cSQ_outwhite.eps"/>
          <p:cNvPicPr>
            <a:picLocks noChangeAspect="1"/>
          </p:cNvPicPr>
          <p:nvPr/>
        </p:nvPicPr>
        <p:blipFill rotWithShape="1">
          <a:blip r:embed="rId4">
            <a:extLst>
              <a:ext uri="{28A0092B-C50C-407E-A947-70E740481C1C}">
                <a14:useLocalDpi xmlns:a14="http://schemas.microsoft.com/office/drawing/2010/main" val="0"/>
              </a:ext>
            </a:extLst>
          </a:blip>
          <a:srcRect l="-3146" t="2" b="-6553"/>
          <a:stretch/>
        </p:blipFill>
        <p:spPr>
          <a:xfrm>
            <a:off x="378553" y="456503"/>
            <a:ext cx="4012156" cy="3249588"/>
          </a:xfrm>
          <a:prstGeom prst="rect">
            <a:avLst/>
          </a:prstGeom>
          <a:effectLst>
            <a:outerShdw blurRad="95250" dist="38100" dir="2700000" algn="tl" rotWithShape="0">
              <a:srgbClr val="000000">
                <a:alpha val="43000"/>
              </a:srgbClr>
            </a:outerShdw>
          </a:effectLst>
        </p:spPr>
      </p:pic>
      <p:sp>
        <p:nvSpPr>
          <p:cNvPr id="6" name="Rectangle 5"/>
          <p:cNvSpPr/>
          <p:nvPr/>
        </p:nvSpPr>
        <p:spPr>
          <a:xfrm>
            <a:off x="-8352" y="5103674"/>
            <a:ext cx="12333735" cy="1754326"/>
          </a:xfrm>
          <a:prstGeom prst="rect">
            <a:avLst/>
          </a:prstGeom>
          <a:solidFill>
            <a:srgbClr val="FEBE10">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0" y="5078273"/>
            <a:ext cx="12335323" cy="1849737"/>
          </a:xfrm>
          <a:prstGeom prst="rect">
            <a:avLst/>
          </a:prstGeom>
          <a:noFill/>
        </p:spPr>
        <p:txBody>
          <a:bodyPr wrap="square" rtlCol="0">
            <a:spAutoFit/>
          </a:bodyPr>
          <a:lstStyle/>
          <a:p>
            <a:pPr algn="r"/>
            <a:r>
              <a:rPr lang="en-US" sz="3010" b="1" dirty="0">
                <a:latin typeface="Calibri" panose="020F0502020204030204" pitchFamily="34" charset="0"/>
                <a:cs typeface="Calibri" panose="020F0502020204030204" pitchFamily="34" charset="0"/>
              </a:rPr>
              <a:t>St. Louis Region’s World Class Logistics Hub New Option to Transport Freight:</a:t>
            </a:r>
          </a:p>
          <a:p>
            <a:pPr algn="r"/>
            <a:r>
              <a:rPr lang="en-US" sz="3010" b="1" dirty="0">
                <a:latin typeface="Calibri" panose="020F0502020204030204" pitchFamily="34" charset="0"/>
                <a:cs typeface="Calibri" panose="020F0502020204030204" pitchFamily="34" charset="0"/>
              </a:rPr>
              <a:t>Container on Vessel and Container on Barge</a:t>
            </a:r>
          </a:p>
          <a:p>
            <a:pPr algn="r"/>
            <a:r>
              <a:rPr lang="en-US" dirty="0">
                <a:latin typeface="Calibri" panose="020F0502020204030204" pitchFamily="34" charset="0"/>
              </a:rPr>
              <a:t>Mary Lamie, P.E.</a:t>
            </a:r>
          </a:p>
          <a:p>
            <a:pPr algn="r"/>
            <a:r>
              <a:rPr lang="en-US" dirty="0">
                <a:latin typeface="Calibri" panose="020F0502020204030204" pitchFamily="34" charset="0"/>
              </a:rPr>
              <a:t>Executive Vice President – Multi Modal Enterprises</a:t>
            </a:r>
          </a:p>
          <a:p>
            <a:pPr algn="r"/>
            <a:r>
              <a:rPr lang="en-US" dirty="0">
                <a:latin typeface="Calibri" panose="020F0502020204030204" pitchFamily="34" charset="0"/>
              </a:rPr>
              <a:t>Bi-State Development</a:t>
            </a:r>
            <a:endParaRPr lang="en-US" b="1" dirty="0">
              <a:latin typeface="Calibri" panose="020F0502020204030204" pitchFamily="34" charset="0"/>
              <a:cs typeface="Myriad Pro"/>
            </a:endParaRPr>
          </a:p>
        </p:txBody>
      </p:sp>
    </p:spTree>
    <p:extLst>
      <p:ext uri="{BB962C8B-B14F-4D97-AF65-F5344CB8AC3E}">
        <p14:creationId xmlns:p14="http://schemas.microsoft.com/office/powerpoint/2010/main" val="271317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2000" cy="1352811"/>
          </a:xfrm>
        </p:spPr>
        <p:txBody>
          <a:bodyPr>
            <a:normAutofit/>
          </a:bodyPr>
          <a:lstStyle/>
          <a:p>
            <a:pPr algn="r"/>
            <a:r>
              <a:rPr lang="en-US" sz="4000" b="1" dirty="0">
                <a:latin typeface="Myriad Pro"/>
              </a:rPr>
              <a:t>What is this project about?</a:t>
            </a:r>
            <a:br>
              <a:rPr lang="en-US" b="1" dirty="0">
                <a:latin typeface="Myriad Pro"/>
              </a:rPr>
            </a:br>
            <a:r>
              <a:rPr lang="en-US" sz="3600" dirty="0">
                <a:latin typeface="Myriad Pro"/>
              </a:rPr>
              <a:t>New Mode of Transportation for Containerized Cargo</a:t>
            </a:r>
            <a:endParaRPr lang="en-US" sz="3200" dirty="0">
              <a:latin typeface="Myriad Pro"/>
            </a:endParaRPr>
          </a:p>
        </p:txBody>
      </p:sp>
      <p:pic>
        <p:nvPicPr>
          <p:cNvPr id="8" name="Content Placeholder 7"/>
          <p:cNvPicPr>
            <a:picLocks noGrp="1" noChangeAspect="1"/>
          </p:cNvPicPr>
          <p:nvPr>
            <p:ph idx="1"/>
          </p:nvPr>
        </p:nvPicPr>
        <p:blipFill rotWithShape="1">
          <a:blip r:embed="rId3"/>
          <a:srcRect t="13271"/>
          <a:stretch/>
        </p:blipFill>
        <p:spPr>
          <a:xfrm>
            <a:off x="313654" y="2301812"/>
            <a:ext cx="5837765" cy="3773851"/>
          </a:xfrm>
          <a:prstGeom prst="rect">
            <a:avLst/>
          </a:prstGeom>
        </p:spPr>
      </p:pic>
      <p:sp>
        <p:nvSpPr>
          <p:cNvPr id="10" name="TextBox 9"/>
          <p:cNvSpPr txBox="1"/>
          <p:nvPr/>
        </p:nvSpPr>
        <p:spPr>
          <a:xfrm>
            <a:off x="313654" y="1785180"/>
            <a:ext cx="6527007" cy="400110"/>
          </a:xfrm>
          <a:prstGeom prst="rect">
            <a:avLst/>
          </a:prstGeom>
          <a:noFill/>
        </p:spPr>
        <p:txBody>
          <a:bodyPr wrap="square" rtlCol="0">
            <a:spAutoFit/>
          </a:bodyPr>
          <a:lstStyle/>
          <a:p>
            <a:pPr algn="ctr" defTabSz="914377"/>
            <a:r>
              <a:rPr lang="en-US" sz="2000" b="1" dirty="0">
                <a:solidFill>
                  <a:prstClr val="black"/>
                </a:solidFill>
                <a:latin typeface="Myriad Pro"/>
              </a:rPr>
              <a:t>Container on Barge</a:t>
            </a:r>
          </a:p>
        </p:txBody>
      </p:sp>
      <p:sp>
        <p:nvSpPr>
          <p:cNvPr id="11" name="TextBox 10"/>
          <p:cNvSpPr txBox="1"/>
          <p:nvPr/>
        </p:nvSpPr>
        <p:spPr>
          <a:xfrm>
            <a:off x="7467037" y="1785180"/>
            <a:ext cx="4418455" cy="400110"/>
          </a:xfrm>
          <a:prstGeom prst="rect">
            <a:avLst/>
          </a:prstGeom>
          <a:noFill/>
        </p:spPr>
        <p:txBody>
          <a:bodyPr wrap="square" rtlCol="0">
            <a:spAutoFit/>
          </a:bodyPr>
          <a:lstStyle/>
          <a:p>
            <a:pPr algn="ctr" defTabSz="914377"/>
            <a:r>
              <a:rPr lang="en-US" sz="2000" b="1" dirty="0">
                <a:solidFill>
                  <a:prstClr val="black"/>
                </a:solidFill>
                <a:latin typeface="Myriad Pro"/>
              </a:rPr>
              <a:t>Container on Vessel</a:t>
            </a:r>
          </a:p>
        </p:txBody>
      </p:sp>
      <p:pic>
        <p:nvPicPr>
          <p:cNvPr id="7" name="Content Placeholder 4" descr="A large body of water&#10;&#10;Description automatically generated">
            <a:extLst>
              <a:ext uri="{FF2B5EF4-FFF2-40B4-BE49-F238E27FC236}">
                <a16:creationId xmlns:a16="http://schemas.microsoft.com/office/drawing/2014/main" id="{75FE914D-796D-4A2A-8F39-66A9896FD2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89" t="29869" r="19298" b="2958"/>
          <a:stretch/>
        </p:blipFill>
        <p:spPr>
          <a:xfrm>
            <a:off x="6151418" y="2301811"/>
            <a:ext cx="6038717" cy="3773851"/>
          </a:xfrm>
          <a:prstGeom prst="rect">
            <a:avLst/>
          </a:prstGeom>
        </p:spPr>
      </p:pic>
    </p:spTree>
    <p:extLst>
      <p:ext uri="{BB962C8B-B14F-4D97-AF65-F5344CB8AC3E}">
        <p14:creationId xmlns:p14="http://schemas.microsoft.com/office/powerpoint/2010/main" val="3424818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p:cNvSpPr>
            <a:spLocks noGrp="1"/>
          </p:cNvSpPr>
          <p:nvPr>
            <p:ph idx="1"/>
          </p:nvPr>
        </p:nvSpPr>
        <p:spPr>
          <a:xfrm>
            <a:off x="1" y="1612120"/>
            <a:ext cx="12192000" cy="4297360"/>
          </a:xfrm>
        </p:spPr>
        <p:txBody>
          <a:bodyPr/>
          <a:lstStyle/>
          <a:p>
            <a:pPr marL="0" indent="0">
              <a:buNone/>
            </a:pPr>
            <a:r>
              <a:rPr lang="en-US" sz="2400" b="1" dirty="0"/>
              <a:t>Project Scope:</a:t>
            </a:r>
            <a:r>
              <a:rPr lang="en-US" sz="2400" dirty="0"/>
              <a:t>  The St. Louis region is partnering with the Port of Plaquemines located in southern Louisiana to develop a hub and spoke transportation and logistics system. Shippers could potentially save up to 30% versus other intermodal alternative using an all-water route connecting ports in the St. Louis region and other ports in the Midwest to the lower Mississippi River and ultimately to Asia, Europe and other foreign ports.  Transportation time is anticipated to be comparable to other modes of transportation. </a:t>
            </a:r>
          </a:p>
          <a:p>
            <a:pPr marL="0" indent="0">
              <a:buNone/>
            </a:pPr>
            <a:endParaRPr lang="en-US" sz="2400" dirty="0"/>
          </a:p>
          <a:p>
            <a:pPr marL="0" indent="0">
              <a:buNone/>
            </a:pPr>
            <a:r>
              <a:rPr lang="en-US" sz="2400" dirty="0"/>
              <a:t>Plans to transport freight via innovative waterway vessels will revolutionize the inland waterway system and provide significant transportation cost saving for shippers, especially those accessing the Midwest by utilizing the Mississippi River.</a:t>
            </a:r>
          </a:p>
        </p:txBody>
      </p:sp>
      <p:sp>
        <p:nvSpPr>
          <p:cNvPr id="5" name="Title 1"/>
          <p:cNvSpPr>
            <a:spLocks noGrp="1"/>
          </p:cNvSpPr>
          <p:nvPr>
            <p:ph type="title"/>
          </p:nvPr>
        </p:nvSpPr>
        <p:spPr>
          <a:xfrm>
            <a:off x="1" y="1"/>
            <a:ext cx="12192000" cy="1352811"/>
          </a:xfrm>
        </p:spPr>
        <p:txBody>
          <a:bodyPr>
            <a:normAutofit/>
          </a:bodyPr>
          <a:lstStyle/>
          <a:p>
            <a:pPr algn="r"/>
            <a:r>
              <a:rPr lang="en-US" sz="4000" b="1" dirty="0">
                <a:latin typeface="Myriad Pro"/>
              </a:rPr>
              <a:t>What is this project about?</a:t>
            </a:r>
            <a:br>
              <a:rPr lang="en-US" b="1" dirty="0">
                <a:latin typeface="Myriad Pro"/>
              </a:rPr>
            </a:br>
            <a:r>
              <a:rPr lang="en-US" sz="3600" dirty="0">
                <a:latin typeface="Myriad Pro"/>
              </a:rPr>
              <a:t>New Mode of Transportation for Containerized Cargo</a:t>
            </a:r>
            <a:endParaRPr lang="en-US" sz="3200" dirty="0">
              <a:latin typeface="Myriad Pro"/>
            </a:endParaRPr>
          </a:p>
        </p:txBody>
      </p:sp>
    </p:spTree>
    <p:extLst>
      <p:ext uri="{BB962C8B-B14F-4D97-AF65-F5344CB8AC3E}">
        <p14:creationId xmlns:p14="http://schemas.microsoft.com/office/powerpoint/2010/main" val="622156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 y="1"/>
            <a:ext cx="12192000" cy="1352811"/>
          </a:xfrm>
        </p:spPr>
        <p:txBody>
          <a:bodyPr>
            <a:normAutofit/>
          </a:bodyPr>
          <a:lstStyle/>
          <a:p>
            <a:pPr algn="r"/>
            <a:r>
              <a:rPr lang="en-US" sz="4000" b="1" dirty="0">
                <a:latin typeface="Myriad Pro"/>
              </a:rPr>
              <a:t>What is this project about?</a:t>
            </a:r>
            <a:br>
              <a:rPr lang="en-US" b="1" dirty="0">
                <a:latin typeface="Myriad Pro"/>
              </a:rPr>
            </a:br>
            <a:r>
              <a:rPr lang="en-US" sz="3600" dirty="0">
                <a:latin typeface="Myriad Pro"/>
              </a:rPr>
              <a:t>New Mode of Transportation for Containerized Cargo</a:t>
            </a:r>
            <a:endParaRPr lang="en-US" sz="3200" dirty="0">
              <a:latin typeface="Myriad Pro"/>
            </a:endParaRPr>
          </a:p>
        </p:txBody>
      </p:sp>
      <p:pic>
        <p:nvPicPr>
          <p:cNvPr id="6" name="Content Placeholder 3">
            <a:extLst>
              <a:ext uri="{FF2B5EF4-FFF2-40B4-BE49-F238E27FC236}">
                <a16:creationId xmlns:a16="http://schemas.microsoft.com/office/drawing/2014/main" id="{9826D8FF-CBFD-4B8B-81E3-973A572ABB68}"/>
              </a:ext>
            </a:extLst>
          </p:cNvPr>
          <p:cNvPicPr>
            <a:picLocks noGrp="1" noChangeAspect="1"/>
          </p:cNvPicPr>
          <p:nvPr>
            <p:ph idx="4294967295"/>
          </p:nvPr>
        </p:nvPicPr>
        <p:blipFill rotWithShape="1">
          <a:blip r:embed="rId3" cstate="email">
            <a:extLst>
              <a:ext uri="{28A0092B-C50C-407E-A947-70E740481C1C}">
                <a14:useLocalDpi xmlns:a14="http://schemas.microsoft.com/office/drawing/2010/main"/>
              </a:ext>
            </a:extLst>
          </a:blip>
          <a:srcRect t="7765"/>
          <a:stretch/>
        </p:blipFill>
        <p:spPr>
          <a:xfrm>
            <a:off x="0" y="1352810"/>
            <a:ext cx="12192000" cy="5505190"/>
          </a:xfrm>
          <a:prstGeom prst="rect">
            <a:avLst/>
          </a:prstGeom>
          <a:effectLst/>
        </p:spPr>
      </p:pic>
      <p:sp>
        <p:nvSpPr>
          <p:cNvPr id="7" name="Title 2">
            <a:extLst>
              <a:ext uri="{FF2B5EF4-FFF2-40B4-BE49-F238E27FC236}">
                <a16:creationId xmlns:a16="http://schemas.microsoft.com/office/drawing/2014/main" id="{FD47E1E2-4ACD-432E-96A1-08F8EA0943AF}"/>
              </a:ext>
            </a:extLst>
          </p:cNvPr>
          <p:cNvSpPr txBox="1">
            <a:spLocks/>
          </p:cNvSpPr>
          <p:nvPr/>
        </p:nvSpPr>
        <p:spPr bwMode="auto">
          <a:xfrm>
            <a:off x="5026597" y="1498601"/>
            <a:ext cx="7165404" cy="1091553"/>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lvl1pPr algn="l" rtl="0" eaLnBrk="0" fontAlgn="base" hangingPunct="0">
              <a:spcBef>
                <a:spcPct val="0"/>
              </a:spcBef>
              <a:spcAft>
                <a:spcPct val="0"/>
              </a:spcAft>
              <a:defRPr sz="4000" b="1" cap="all">
                <a:solidFill>
                  <a:srgbClr val="FFFF00"/>
                </a:solidFill>
                <a:latin typeface="+mj-lt"/>
                <a:ea typeface="+mj-ea"/>
                <a:cs typeface="+mj-cs"/>
              </a:defRPr>
            </a:lvl1pPr>
            <a:lvl2pPr algn="ctr" rtl="0" eaLnBrk="0" fontAlgn="base" hangingPunct="0">
              <a:spcBef>
                <a:spcPct val="0"/>
              </a:spcBef>
              <a:spcAft>
                <a:spcPct val="0"/>
              </a:spcAft>
              <a:defRPr sz="3600" b="1">
                <a:solidFill>
                  <a:srgbClr val="FFFF00"/>
                </a:solidFill>
                <a:latin typeface="Arial" charset="0"/>
              </a:defRPr>
            </a:lvl2pPr>
            <a:lvl3pPr algn="ctr" rtl="0" eaLnBrk="0" fontAlgn="base" hangingPunct="0">
              <a:spcBef>
                <a:spcPct val="0"/>
              </a:spcBef>
              <a:spcAft>
                <a:spcPct val="0"/>
              </a:spcAft>
              <a:defRPr sz="3600" b="1">
                <a:solidFill>
                  <a:srgbClr val="FFFF00"/>
                </a:solidFill>
                <a:latin typeface="Arial" charset="0"/>
              </a:defRPr>
            </a:lvl3pPr>
            <a:lvl4pPr algn="ctr" rtl="0" eaLnBrk="0" fontAlgn="base" hangingPunct="0">
              <a:spcBef>
                <a:spcPct val="0"/>
              </a:spcBef>
              <a:spcAft>
                <a:spcPct val="0"/>
              </a:spcAft>
              <a:defRPr sz="3600" b="1">
                <a:solidFill>
                  <a:srgbClr val="FFFF00"/>
                </a:solidFill>
                <a:latin typeface="Arial" charset="0"/>
              </a:defRPr>
            </a:lvl4pPr>
            <a:lvl5pPr algn="ctr" rtl="0" eaLnBrk="0" fontAlgn="base" hangingPunct="0">
              <a:spcBef>
                <a:spcPct val="0"/>
              </a:spcBef>
              <a:spcAft>
                <a:spcPct val="0"/>
              </a:spcAft>
              <a:defRPr sz="3600" b="1">
                <a:solidFill>
                  <a:srgbClr val="FFFF00"/>
                </a:solidFill>
                <a:latin typeface="Arial" charset="0"/>
              </a:defRPr>
            </a:lvl5pPr>
            <a:lvl6pPr marL="457200" algn="ctr" rtl="0" eaLnBrk="0" fontAlgn="base" hangingPunct="0">
              <a:spcBef>
                <a:spcPct val="0"/>
              </a:spcBef>
              <a:spcAft>
                <a:spcPct val="0"/>
              </a:spcAft>
              <a:defRPr sz="3600" b="1">
                <a:solidFill>
                  <a:srgbClr val="FFFF00"/>
                </a:solidFill>
                <a:latin typeface="Arial" charset="0"/>
              </a:defRPr>
            </a:lvl6pPr>
            <a:lvl7pPr marL="914400" algn="ctr" rtl="0" eaLnBrk="0" fontAlgn="base" hangingPunct="0">
              <a:spcBef>
                <a:spcPct val="0"/>
              </a:spcBef>
              <a:spcAft>
                <a:spcPct val="0"/>
              </a:spcAft>
              <a:defRPr sz="3600" b="1">
                <a:solidFill>
                  <a:srgbClr val="FFFF00"/>
                </a:solidFill>
                <a:latin typeface="Arial" charset="0"/>
              </a:defRPr>
            </a:lvl7pPr>
            <a:lvl8pPr marL="1371600" algn="ctr" rtl="0" eaLnBrk="0" fontAlgn="base" hangingPunct="0">
              <a:spcBef>
                <a:spcPct val="0"/>
              </a:spcBef>
              <a:spcAft>
                <a:spcPct val="0"/>
              </a:spcAft>
              <a:defRPr sz="3600" b="1">
                <a:solidFill>
                  <a:srgbClr val="FFFF00"/>
                </a:solidFill>
                <a:latin typeface="Arial" charset="0"/>
              </a:defRPr>
            </a:lvl8pPr>
            <a:lvl9pPr marL="1828800" algn="ctr" rtl="0" eaLnBrk="0" fontAlgn="base" hangingPunct="0">
              <a:spcBef>
                <a:spcPct val="0"/>
              </a:spcBef>
              <a:spcAft>
                <a:spcPct val="0"/>
              </a:spcAft>
              <a:defRPr sz="3600" b="1">
                <a:solidFill>
                  <a:srgbClr val="FFFF00"/>
                </a:solidFill>
                <a:latin typeface="Arial" charset="0"/>
              </a:defRPr>
            </a:lvl9pPr>
          </a:lstStyle>
          <a:p>
            <a:pPr algn="r"/>
            <a:r>
              <a:rPr lang="en-US" sz="4267" kern="0" cap="none" dirty="0">
                <a:solidFill>
                  <a:prstClr val="black"/>
                </a:solidFill>
                <a:effectLst>
                  <a:outerShdw blurRad="38100" dist="38100" dir="2700000" algn="tl">
                    <a:srgbClr val="000000">
                      <a:alpha val="43137"/>
                    </a:srgbClr>
                  </a:outerShdw>
                </a:effectLst>
              </a:rPr>
              <a:t>Midwest Battleground</a:t>
            </a:r>
          </a:p>
        </p:txBody>
      </p:sp>
    </p:spTree>
    <p:extLst>
      <p:ext uri="{BB962C8B-B14F-4D97-AF65-F5344CB8AC3E}">
        <p14:creationId xmlns:p14="http://schemas.microsoft.com/office/powerpoint/2010/main" val="2526726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2000" cy="1352811"/>
          </a:xfrm>
        </p:spPr>
        <p:txBody>
          <a:bodyPr>
            <a:normAutofit/>
          </a:bodyPr>
          <a:lstStyle/>
          <a:p>
            <a:pPr algn="r"/>
            <a:r>
              <a:rPr lang="en-US" sz="3450" b="1" dirty="0">
                <a:latin typeface="Myriad Pro" panose="020B0503030403020204"/>
              </a:rPr>
              <a:t>Containerized Cargo Commodities – Missouri and Illinois</a:t>
            </a:r>
            <a:endParaRPr lang="en-US" sz="3450" dirty="0">
              <a:latin typeface="Myriad Pro" panose="020B0503030403020204"/>
            </a:endParaRPr>
          </a:p>
        </p:txBody>
      </p:sp>
      <p:sp>
        <p:nvSpPr>
          <p:cNvPr id="12" name="Content Placeholder 1"/>
          <p:cNvSpPr>
            <a:spLocks noGrp="1"/>
          </p:cNvSpPr>
          <p:nvPr>
            <p:ph idx="1"/>
          </p:nvPr>
        </p:nvSpPr>
        <p:spPr>
          <a:xfrm>
            <a:off x="418745" y="1352812"/>
            <a:ext cx="10972801" cy="4811557"/>
          </a:xfrm>
        </p:spPr>
        <p:txBody>
          <a:bodyPr/>
          <a:lstStyle/>
          <a:p>
            <a:pPr marL="0" indent="0">
              <a:buNone/>
            </a:pPr>
            <a:r>
              <a:rPr lang="en-US" b="1" dirty="0"/>
              <a:t> IMPORTS</a:t>
            </a:r>
          </a:p>
          <a:p>
            <a:pPr marL="400041" lvl="1" indent="0">
              <a:buNone/>
            </a:pPr>
            <a:r>
              <a:rPr lang="en-US" sz="2000" dirty="0"/>
              <a:t>Household goods</a:t>
            </a:r>
          </a:p>
          <a:p>
            <a:pPr marL="400041" lvl="1" indent="0">
              <a:buNone/>
            </a:pPr>
            <a:r>
              <a:rPr lang="en-US" sz="2000" dirty="0"/>
              <a:t>Raw materials</a:t>
            </a:r>
          </a:p>
          <a:p>
            <a:pPr marL="400041" lvl="1" indent="0">
              <a:buNone/>
            </a:pPr>
            <a:r>
              <a:rPr lang="en-US" sz="2000" dirty="0"/>
              <a:t>Automotive parts</a:t>
            </a:r>
          </a:p>
          <a:p>
            <a:pPr marL="400041" lvl="1" indent="0">
              <a:buNone/>
            </a:pPr>
            <a:r>
              <a:rPr lang="en-US" sz="2000" dirty="0"/>
              <a:t>Finished materials </a:t>
            </a:r>
          </a:p>
          <a:p>
            <a:pPr marL="400041" lvl="1" indent="0">
              <a:buNone/>
            </a:pPr>
            <a:r>
              <a:rPr lang="en-US" sz="2000" dirty="0"/>
              <a:t>Seasonal furniture, appliance, ceramic title</a:t>
            </a:r>
          </a:p>
          <a:p>
            <a:pPr marL="0" indent="0">
              <a:buNone/>
            </a:pPr>
            <a:r>
              <a:rPr lang="en-US" b="1" dirty="0"/>
              <a:t> EXPORTS</a:t>
            </a:r>
          </a:p>
          <a:p>
            <a:pPr marL="400041" lvl="1" indent="0">
              <a:buNone/>
            </a:pPr>
            <a:r>
              <a:rPr lang="en-US" sz="2000" dirty="0"/>
              <a:t>Agriculture – soybeans and rice</a:t>
            </a:r>
          </a:p>
          <a:p>
            <a:pPr marL="400041" lvl="1" indent="0">
              <a:buNone/>
            </a:pPr>
            <a:r>
              <a:rPr lang="en-US" sz="2000" dirty="0"/>
              <a:t>Refrigerated cargo</a:t>
            </a:r>
          </a:p>
          <a:p>
            <a:pPr marL="400041" lvl="1" indent="0">
              <a:buNone/>
            </a:pPr>
            <a:r>
              <a:rPr lang="en-US" sz="2000" dirty="0"/>
              <a:t>Consolidated cargo</a:t>
            </a:r>
          </a:p>
          <a:p>
            <a:pPr marL="400041" lvl="1" indent="0">
              <a:buNone/>
            </a:pPr>
            <a:r>
              <a:rPr lang="en-US" sz="2000" dirty="0"/>
              <a:t>Finished products </a:t>
            </a:r>
          </a:p>
          <a:p>
            <a:pPr marL="400041" lvl="1" indent="0">
              <a:buNone/>
            </a:pPr>
            <a:r>
              <a:rPr lang="en-US" sz="2000" dirty="0"/>
              <a:t>Tires, wood veneer, beef, pork </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144" y="1403739"/>
            <a:ext cx="6286856" cy="4511287"/>
          </a:xfrm>
          <a:prstGeom prst="rect">
            <a:avLst/>
          </a:prstGeom>
        </p:spPr>
      </p:pic>
    </p:spTree>
    <p:extLst>
      <p:ext uri="{BB962C8B-B14F-4D97-AF65-F5344CB8AC3E}">
        <p14:creationId xmlns:p14="http://schemas.microsoft.com/office/powerpoint/2010/main" val="2133648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823733" y="1463230"/>
            <a:ext cx="10544536" cy="4632285"/>
            <a:chOff x="879677" y="1463229"/>
            <a:chExt cx="10544536" cy="4632285"/>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r="35238"/>
            <a:stretch/>
          </p:blipFill>
          <p:spPr>
            <a:xfrm>
              <a:off x="4340506" y="1463229"/>
              <a:ext cx="7083707" cy="4632285"/>
            </a:xfrm>
            <a:prstGeom prst="rect">
              <a:avLst/>
            </a:prstGeom>
          </p:spPr>
        </p:pic>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64762"/>
            <a:stretch/>
          </p:blipFill>
          <p:spPr>
            <a:xfrm>
              <a:off x="879677" y="1463229"/>
              <a:ext cx="3854368" cy="4632285"/>
            </a:xfrm>
            <a:prstGeom prst="rect">
              <a:avLst/>
            </a:prstGeom>
          </p:spPr>
        </p:pic>
      </p:grpSp>
      <p:grpSp>
        <p:nvGrpSpPr>
          <p:cNvPr id="45" name="Group 44"/>
          <p:cNvGrpSpPr/>
          <p:nvPr/>
        </p:nvGrpSpPr>
        <p:grpSpPr>
          <a:xfrm>
            <a:off x="1382503" y="2365035"/>
            <a:ext cx="8921248" cy="2797082"/>
            <a:chOff x="1382502" y="2365034"/>
            <a:chExt cx="8921248" cy="2797083"/>
          </a:xfrm>
        </p:grpSpPr>
        <p:sp>
          <p:nvSpPr>
            <p:cNvPr id="34" name="5-Point Star 33"/>
            <p:cNvSpPr/>
            <p:nvPr/>
          </p:nvSpPr>
          <p:spPr>
            <a:xfrm>
              <a:off x="6143567" y="3042864"/>
              <a:ext cx="116887" cy="114290"/>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prstClr val="white"/>
                </a:solidFill>
              </a:endParaRPr>
            </a:p>
          </p:txBody>
        </p:sp>
        <p:sp>
          <p:nvSpPr>
            <p:cNvPr id="37" name="TextBox 36"/>
            <p:cNvSpPr txBox="1"/>
            <p:nvPr/>
          </p:nvSpPr>
          <p:spPr>
            <a:xfrm>
              <a:off x="5453549" y="2468901"/>
              <a:ext cx="1362272" cy="246221"/>
            </a:xfrm>
            <a:prstGeom prst="rect">
              <a:avLst/>
            </a:prstGeom>
            <a:noFill/>
          </p:spPr>
          <p:txBody>
            <a:bodyPr wrap="square" rtlCol="0">
              <a:spAutoFit/>
            </a:bodyPr>
            <a:lstStyle/>
            <a:p>
              <a:pPr defTabSz="914377"/>
              <a:r>
                <a:rPr lang="en-US" sz="1000" b="1" dirty="0">
                  <a:solidFill>
                    <a:prstClr val="white"/>
                  </a:solidFill>
                </a:rPr>
                <a:t>NORTH AMERICA</a:t>
              </a:r>
            </a:p>
          </p:txBody>
        </p:sp>
        <p:sp>
          <p:nvSpPr>
            <p:cNvPr id="38" name="TextBox 37"/>
            <p:cNvSpPr txBox="1"/>
            <p:nvPr/>
          </p:nvSpPr>
          <p:spPr>
            <a:xfrm>
              <a:off x="6563834" y="4388892"/>
              <a:ext cx="1362272" cy="246221"/>
            </a:xfrm>
            <a:prstGeom prst="rect">
              <a:avLst/>
            </a:prstGeom>
            <a:noFill/>
          </p:spPr>
          <p:txBody>
            <a:bodyPr wrap="square" rtlCol="0">
              <a:spAutoFit/>
            </a:bodyPr>
            <a:lstStyle/>
            <a:p>
              <a:pPr defTabSz="914377"/>
              <a:r>
                <a:rPr lang="en-US" sz="1000" b="1" dirty="0">
                  <a:solidFill>
                    <a:prstClr val="white"/>
                  </a:solidFill>
                </a:rPr>
                <a:t>SOUTH AMERICA</a:t>
              </a:r>
            </a:p>
          </p:txBody>
        </p:sp>
        <p:sp>
          <p:nvSpPr>
            <p:cNvPr id="39" name="TextBox 38"/>
            <p:cNvSpPr txBox="1"/>
            <p:nvPr/>
          </p:nvSpPr>
          <p:spPr>
            <a:xfrm>
              <a:off x="9622614" y="3771844"/>
              <a:ext cx="681136" cy="246221"/>
            </a:xfrm>
            <a:prstGeom prst="rect">
              <a:avLst/>
            </a:prstGeom>
            <a:noFill/>
          </p:spPr>
          <p:txBody>
            <a:bodyPr wrap="square" rtlCol="0">
              <a:spAutoFit/>
            </a:bodyPr>
            <a:lstStyle/>
            <a:p>
              <a:pPr defTabSz="914377"/>
              <a:r>
                <a:rPr lang="en-US" sz="1000" b="1" dirty="0">
                  <a:solidFill>
                    <a:prstClr val="white"/>
                  </a:solidFill>
                </a:rPr>
                <a:t>AFRICA</a:t>
              </a:r>
            </a:p>
          </p:txBody>
        </p:sp>
        <p:sp>
          <p:nvSpPr>
            <p:cNvPr id="40" name="TextBox 39"/>
            <p:cNvSpPr txBox="1"/>
            <p:nvPr/>
          </p:nvSpPr>
          <p:spPr>
            <a:xfrm>
              <a:off x="9481635" y="2365034"/>
              <a:ext cx="781097" cy="246221"/>
            </a:xfrm>
            <a:prstGeom prst="rect">
              <a:avLst/>
            </a:prstGeom>
            <a:noFill/>
          </p:spPr>
          <p:txBody>
            <a:bodyPr wrap="square" rtlCol="0">
              <a:spAutoFit/>
            </a:bodyPr>
            <a:lstStyle/>
            <a:p>
              <a:pPr defTabSz="914377"/>
              <a:r>
                <a:rPr lang="en-US" sz="1000" b="1" dirty="0">
                  <a:solidFill>
                    <a:prstClr val="white"/>
                  </a:solidFill>
                </a:rPr>
                <a:t>EUROPE</a:t>
              </a:r>
            </a:p>
          </p:txBody>
        </p:sp>
        <p:sp>
          <p:nvSpPr>
            <p:cNvPr id="41" name="TextBox 40"/>
            <p:cNvSpPr txBox="1"/>
            <p:nvPr/>
          </p:nvSpPr>
          <p:spPr>
            <a:xfrm>
              <a:off x="1382502" y="2548441"/>
              <a:ext cx="781097" cy="246221"/>
            </a:xfrm>
            <a:prstGeom prst="rect">
              <a:avLst/>
            </a:prstGeom>
            <a:noFill/>
          </p:spPr>
          <p:txBody>
            <a:bodyPr wrap="square" rtlCol="0">
              <a:spAutoFit/>
            </a:bodyPr>
            <a:lstStyle/>
            <a:p>
              <a:pPr defTabSz="914377"/>
              <a:r>
                <a:rPr lang="en-US" sz="1000" b="1" dirty="0">
                  <a:solidFill>
                    <a:prstClr val="white"/>
                  </a:solidFill>
                </a:rPr>
                <a:t>ASIA</a:t>
              </a:r>
            </a:p>
          </p:txBody>
        </p:sp>
        <p:sp>
          <p:nvSpPr>
            <p:cNvPr id="42" name="TextBox 41"/>
            <p:cNvSpPr txBox="1"/>
            <p:nvPr/>
          </p:nvSpPr>
          <p:spPr>
            <a:xfrm>
              <a:off x="2926275" y="4915896"/>
              <a:ext cx="961333" cy="246221"/>
            </a:xfrm>
            <a:prstGeom prst="rect">
              <a:avLst/>
            </a:prstGeom>
            <a:noFill/>
          </p:spPr>
          <p:txBody>
            <a:bodyPr wrap="square" rtlCol="0">
              <a:spAutoFit/>
            </a:bodyPr>
            <a:lstStyle/>
            <a:p>
              <a:pPr defTabSz="914377"/>
              <a:r>
                <a:rPr lang="en-US" sz="1000" b="1" dirty="0">
                  <a:solidFill>
                    <a:prstClr val="white"/>
                  </a:solidFill>
                </a:rPr>
                <a:t>AUSTRALIA</a:t>
              </a:r>
            </a:p>
          </p:txBody>
        </p:sp>
        <p:sp>
          <p:nvSpPr>
            <p:cNvPr id="43" name="TextBox 42"/>
            <p:cNvSpPr txBox="1"/>
            <p:nvPr/>
          </p:nvSpPr>
          <p:spPr>
            <a:xfrm>
              <a:off x="4418117" y="4888792"/>
              <a:ext cx="1362272" cy="246221"/>
            </a:xfrm>
            <a:prstGeom prst="rect">
              <a:avLst/>
            </a:prstGeom>
            <a:noFill/>
          </p:spPr>
          <p:txBody>
            <a:bodyPr wrap="square" rtlCol="0">
              <a:spAutoFit/>
            </a:bodyPr>
            <a:lstStyle/>
            <a:p>
              <a:pPr defTabSz="914377"/>
              <a:r>
                <a:rPr lang="en-US" sz="1000" b="1" dirty="0">
                  <a:solidFill>
                    <a:srgbClr val="1F497D"/>
                  </a:solidFill>
                </a:rPr>
                <a:t>PACIFIC OCEAN</a:t>
              </a:r>
            </a:p>
          </p:txBody>
        </p:sp>
        <p:sp>
          <p:nvSpPr>
            <p:cNvPr id="44" name="TextBox 43"/>
            <p:cNvSpPr txBox="1"/>
            <p:nvPr/>
          </p:nvSpPr>
          <p:spPr>
            <a:xfrm>
              <a:off x="7352165" y="3736748"/>
              <a:ext cx="1362272" cy="246221"/>
            </a:xfrm>
            <a:prstGeom prst="rect">
              <a:avLst/>
            </a:prstGeom>
            <a:noFill/>
          </p:spPr>
          <p:txBody>
            <a:bodyPr wrap="square" rtlCol="0">
              <a:spAutoFit/>
            </a:bodyPr>
            <a:lstStyle/>
            <a:p>
              <a:pPr defTabSz="914377"/>
              <a:r>
                <a:rPr lang="en-US" sz="1000" b="1" dirty="0">
                  <a:solidFill>
                    <a:srgbClr val="1F497D"/>
                  </a:solidFill>
                </a:rPr>
                <a:t>ATLANTIC OCEAN</a:t>
              </a:r>
            </a:p>
          </p:txBody>
        </p:sp>
      </p:grpSp>
      <p:sp>
        <p:nvSpPr>
          <p:cNvPr id="4" name="Right Arrow 3"/>
          <p:cNvSpPr/>
          <p:nvPr/>
        </p:nvSpPr>
        <p:spPr>
          <a:xfrm rot="-540000">
            <a:off x="2889353" y="3051829"/>
            <a:ext cx="2244027" cy="160735"/>
          </a:xfrm>
          <a:prstGeom prst="righ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prstClr val="white"/>
              </a:solidFill>
            </a:endParaRPr>
          </a:p>
        </p:txBody>
      </p:sp>
      <p:sp>
        <p:nvSpPr>
          <p:cNvPr id="30" name="Right Arrow 29"/>
          <p:cNvSpPr/>
          <p:nvPr/>
        </p:nvSpPr>
        <p:spPr>
          <a:xfrm rot="-540000">
            <a:off x="5241538" y="2746277"/>
            <a:ext cx="1001501" cy="200263"/>
          </a:xfrm>
          <a:prstGeom prst="righ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prstClr val="white"/>
              </a:solidFill>
            </a:endParaRPr>
          </a:p>
        </p:txBody>
      </p:sp>
      <p:sp>
        <p:nvSpPr>
          <p:cNvPr id="32" name="5-Point Star 31"/>
          <p:cNvSpPr/>
          <p:nvPr/>
        </p:nvSpPr>
        <p:spPr>
          <a:xfrm>
            <a:off x="5111370" y="2893441"/>
            <a:ext cx="116887" cy="114291"/>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prstClr val="white"/>
              </a:solidFill>
            </a:endParaRPr>
          </a:p>
        </p:txBody>
      </p:sp>
      <p:sp>
        <p:nvSpPr>
          <p:cNvPr id="35" name="5-Point Star 34"/>
          <p:cNvSpPr/>
          <p:nvPr/>
        </p:nvSpPr>
        <p:spPr>
          <a:xfrm>
            <a:off x="6223009" y="2682112"/>
            <a:ext cx="116887" cy="114291"/>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prstClr val="white"/>
              </a:solidFill>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5614" b="32105"/>
          <a:stretch/>
        </p:blipFill>
        <p:spPr>
          <a:xfrm>
            <a:off x="3834531" y="2756319"/>
            <a:ext cx="494431" cy="258492"/>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7778" r="8714" b="18070"/>
          <a:stretch/>
        </p:blipFill>
        <p:spPr>
          <a:xfrm>
            <a:off x="5669843" y="2666703"/>
            <a:ext cx="270047" cy="264941"/>
          </a:xfrm>
          <a:prstGeom prst="rect">
            <a:avLst/>
          </a:prstGeom>
        </p:spPr>
      </p:pic>
      <p:sp>
        <p:nvSpPr>
          <p:cNvPr id="47" name="TextBox 46"/>
          <p:cNvSpPr txBox="1"/>
          <p:nvPr/>
        </p:nvSpPr>
        <p:spPr>
          <a:xfrm rot="-540000">
            <a:off x="3362177" y="3112974"/>
            <a:ext cx="1592715" cy="276999"/>
          </a:xfrm>
          <a:prstGeom prst="rect">
            <a:avLst/>
          </a:prstGeom>
          <a:noFill/>
        </p:spPr>
        <p:txBody>
          <a:bodyPr wrap="square" rtlCol="0">
            <a:spAutoFit/>
          </a:bodyPr>
          <a:lstStyle/>
          <a:p>
            <a:pPr defTabSz="914377"/>
            <a:r>
              <a:rPr lang="en-US" sz="1200" b="1" dirty="0">
                <a:solidFill>
                  <a:prstClr val="black"/>
                </a:solidFill>
              </a:rPr>
              <a:t>Ocean – Rail Route</a:t>
            </a:r>
          </a:p>
        </p:txBody>
      </p:sp>
      <p:sp>
        <p:nvSpPr>
          <p:cNvPr id="48" name="TextBox 47"/>
          <p:cNvSpPr txBox="1"/>
          <p:nvPr/>
        </p:nvSpPr>
        <p:spPr>
          <a:xfrm>
            <a:off x="4644974" y="2683866"/>
            <a:ext cx="835351" cy="215444"/>
          </a:xfrm>
          <a:prstGeom prst="rect">
            <a:avLst/>
          </a:prstGeom>
          <a:noFill/>
        </p:spPr>
        <p:txBody>
          <a:bodyPr wrap="square" rtlCol="0">
            <a:spAutoFit/>
          </a:bodyPr>
          <a:lstStyle/>
          <a:p>
            <a:pPr defTabSz="914377"/>
            <a:r>
              <a:rPr lang="en-US" sz="800" b="1" dirty="0">
                <a:solidFill>
                  <a:prstClr val="black"/>
                </a:solidFill>
              </a:rPr>
              <a:t>Los Angeles</a:t>
            </a:r>
          </a:p>
        </p:txBody>
      </p:sp>
      <p:sp>
        <p:nvSpPr>
          <p:cNvPr id="8" name="TextBox 7"/>
          <p:cNvSpPr txBox="1"/>
          <p:nvPr/>
        </p:nvSpPr>
        <p:spPr>
          <a:xfrm>
            <a:off x="6291734" y="2631535"/>
            <a:ext cx="995785" cy="215444"/>
          </a:xfrm>
          <a:prstGeom prst="rect">
            <a:avLst/>
          </a:prstGeom>
          <a:noFill/>
        </p:spPr>
        <p:txBody>
          <a:bodyPr wrap="none" rtlCol="0">
            <a:spAutoFit/>
          </a:bodyPr>
          <a:lstStyle/>
          <a:p>
            <a:pPr defTabSz="914377"/>
            <a:r>
              <a:rPr lang="en-US" sz="800" b="1" dirty="0">
                <a:solidFill>
                  <a:prstClr val="black"/>
                </a:solidFill>
              </a:rPr>
              <a:t>St. Louis Region</a:t>
            </a:r>
          </a:p>
        </p:txBody>
      </p:sp>
      <p:sp>
        <p:nvSpPr>
          <p:cNvPr id="51" name="Curved Up Arrow 50"/>
          <p:cNvSpPr/>
          <p:nvPr/>
        </p:nvSpPr>
        <p:spPr>
          <a:xfrm rot="531752">
            <a:off x="2732375" y="3629428"/>
            <a:ext cx="3747071" cy="587749"/>
          </a:xfrm>
          <a:prstGeom prst="curvedUpArrow">
            <a:avLst/>
          </a:prstGeom>
          <a:solidFill>
            <a:srgbClr val="92D05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prstClr val="black"/>
              </a:solidFill>
            </a:endParaRPr>
          </a:p>
        </p:txBody>
      </p:sp>
      <p:sp>
        <p:nvSpPr>
          <p:cNvPr id="52" name="Up Arrow 51"/>
          <p:cNvSpPr/>
          <p:nvPr/>
        </p:nvSpPr>
        <p:spPr>
          <a:xfrm rot="20640000">
            <a:off x="6200560" y="3147740"/>
            <a:ext cx="144909" cy="673811"/>
          </a:xfrm>
          <a:prstGeom prst="upArrow">
            <a:avLst/>
          </a:prstGeom>
          <a:solidFill>
            <a:srgbClr val="92D05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prstClr val="white"/>
              </a:solidFill>
            </a:endParaRPr>
          </a:p>
        </p:txBody>
      </p:sp>
      <p:sp>
        <p:nvSpPr>
          <p:cNvPr id="53" name="Up Arrow 52"/>
          <p:cNvSpPr/>
          <p:nvPr/>
        </p:nvSpPr>
        <p:spPr>
          <a:xfrm rot="22020000">
            <a:off x="6193308" y="2805137"/>
            <a:ext cx="144909" cy="233663"/>
          </a:xfrm>
          <a:prstGeom prst="upArrow">
            <a:avLst/>
          </a:prstGeom>
          <a:solidFill>
            <a:srgbClr val="92D05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prstClr val="white"/>
              </a:solidFill>
            </a:endParaRPr>
          </a:p>
        </p:txBody>
      </p:sp>
      <p:sp>
        <p:nvSpPr>
          <p:cNvPr id="54" name="TextBox 53"/>
          <p:cNvSpPr txBox="1"/>
          <p:nvPr/>
        </p:nvSpPr>
        <p:spPr>
          <a:xfrm rot="360000">
            <a:off x="4012738" y="3951351"/>
            <a:ext cx="1457101" cy="276999"/>
          </a:xfrm>
          <a:prstGeom prst="rect">
            <a:avLst/>
          </a:prstGeom>
          <a:noFill/>
        </p:spPr>
        <p:txBody>
          <a:bodyPr wrap="square" rtlCol="0">
            <a:spAutoFit/>
          </a:bodyPr>
          <a:lstStyle/>
          <a:p>
            <a:pPr defTabSz="914377"/>
            <a:r>
              <a:rPr lang="en-US" sz="1200" b="1" dirty="0">
                <a:solidFill>
                  <a:prstClr val="black"/>
                </a:solidFill>
              </a:rPr>
              <a:t>All Water Route*</a:t>
            </a:r>
          </a:p>
        </p:txBody>
      </p:sp>
      <p:sp>
        <p:nvSpPr>
          <p:cNvPr id="55" name="TextBox 54"/>
          <p:cNvSpPr txBox="1"/>
          <p:nvPr/>
        </p:nvSpPr>
        <p:spPr>
          <a:xfrm>
            <a:off x="7739506" y="5589794"/>
            <a:ext cx="4078796" cy="584775"/>
          </a:xfrm>
          <a:prstGeom prst="rect">
            <a:avLst/>
          </a:prstGeom>
          <a:noFill/>
        </p:spPr>
        <p:txBody>
          <a:bodyPr wrap="square" rtlCol="0">
            <a:spAutoFit/>
          </a:bodyPr>
          <a:lstStyle/>
          <a:p>
            <a:pPr defTabSz="914377"/>
            <a:r>
              <a:rPr lang="en-US" sz="1600" b="1" dirty="0">
                <a:solidFill>
                  <a:prstClr val="black"/>
                </a:solidFill>
                <a:latin typeface="Calibri" panose="020F0502020204030204" pitchFamily="34" charset="0"/>
              </a:rPr>
              <a:t>* All Water Route transit time is comparable to Ocean-Rail Route transit time.</a:t>
            </a:r>
          </a:p>
        </p:txBody>
      </p:sp>
      <p:sp>
        <p:nvSpPr>
          <p:cNvPr id="56" name="Curved Up Arrow 55"/>
          <p:cNvSpPr/>
          <p:nvPr/>
        </p:nvSpPr>
        <p:spPr>
          <a:xfrm rot="20895188" flipH="1">
            <a:off x="6215378" y="2872393"/>
            <a:ext cx="3241620" cy="575499"/>
          </a:xfrm>
          <a:prstGeom prst="curvedUpArrow">
            <a:avLst/>
          </a:prstGeom>
          <a:solidFill>
            <a:srgbClr val="92D05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prstClr val="black"/>
              </a:solidFill>
            </a:endParaRPr>
          </a:p>
        </p:txBody>
      </p:sp>
      <p:sp>
        <p:nvSpPr>
          <p:cNvPr id="57" name="U-Turn Arrow 56"/>
          <p:cNvSpPr/>
          <p:nvPr/>
        </p:nvSpPr>
        <p:spPr>
          <a:xfrm flipH="1">
            <a:off x="6253197" y="2945221"/>
            <a:ext cx="3847729" cy="158691"/>
          </a:xfrm>
          <a:prstGeom prst="uturnArrow">
            <a:avLst>
              <a:gd name="adj1" fmla="val 25000"/>
              <a:gd name="adj2" fmla="val 25000"/>
              <a:gd name="adj3" fmla="val 47547"/>
              <a:gd name="adj4" fmla="val 43750"/>
              <a:gd name="adj5" fmla="val 100000"/>
            </a:avLst>
          </a:prstGeom>
          <a:solidFill>
            <a:srgbClr val="92D05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prstClr val="black"/>
              </a:solidFill>
            </a:endParaRPr>
          </a:p>
        </p:txBody>
      </p:sp>
      <p:sp>
        <p:nvSpPr>
          <p:cNvPr id="58" name="TextBox 57"/>
          <p:cNvSpPr txBox="1"/>
          <p:nvPr/>
        </p:nvSpPr>
        <p:spPr>
          <a:xfrm>
            <a:off x="7448510" y="2708522"/>
            <a:ext cx="1457101" cy="276999"/>
          </a:xfrm>
          <a:prstGeom prst="rect">
            <a:avLst/>
          </a:prstGeom>
          <a:noFill/>
        </p:spPr>
        <p:txBody>
          <a:bodyPr wrap="square" rtlCol="0">
            <a:spAutoFit/>
          </a:bodyPr>
          <a:lstStyle/>
          <a:p>
            <a:pPr defTabSz="914377"/>
            <a:r>
              <a:rPr lang="en-US" sz="1200" b="1" dirty="0">
                <a:solidFill>
                  <a:prstClr val="black"/>
                </a:solidFill>
              </a:rPr>
              <a:t>All Water Route*</a:t>
            </a:r>
          </a:p>
        </p:txBody>
      </p:sp>
      <p:sp>
        <p:nvSpPr>
          <p:cNvPr id="59" name="TextBox 58"/>
          <p:cNvSpPr txBox="1"/>
          <p:nvPr/>
        </p:nvSpPr>
        <p:spPr>
          <a:xfrm rot="-480000">
            <a:off x="7167771" y="3158741"/>
            <a:ext cx="1457101" cy="276999"/>
          </a:xfrm>
          <a:prstGeom prst="rect">
            <a:avLst/>
          </a:prstGeom>
          <a:noFill/>
        </p:spPr>
        <p:txBody>
          <a:bodyPr wrap="square" rtlCol="0">
            <a:spAutoFit/>
          </a:bodyPr>
          <a:lstStyle/>
          <a:p>
            <a:pPr defTabSz="914377"/>
            <a:r>
              <a:rPr lang="en-US" sz="1200" b="1" dirty="0">
                <a:solidFill>
                  <a:prstClr val="black"/>
                </a:solidFill>
              </a:rPr>
              <a:t>All Water Route*</a:t>
            </a:r>
          </a:p>
        </p:txBody>
      </p:sp>
      <p:sp>
        <p:nvSpPr>
          <p:cNvPr id="60" name="Title 1"/>
          <p:cNvSpPr txBox="1">
            <a:spLocks/>
          </p:cNvSpPr>
          <p:nvPr/>
        </p:nvSpPr>
        <p:spPr>
          <a:xfrm>
            <a:off x="1" y="1"/>
            <a:ext cx="12192000" cy="1352811"/>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4000" b="1" dirty="0">
                <a:solidFill>
                  <a:prstClr val="black"/>
                </a:solidFill>
                <a:latin typeface="Myriad Pro" panose="020B0503030403020204"/>
              </a:rPr>
              <a:t>Route Transit Times: All </a:t>
            </a:r>
            <a:r>
              <a:rPr lang="en-US" sz="4100" b="1" dirty="0">
                <a:solidFill>
                  <a:prstClr val="black"/>
                </a:solidFill>
                <a:latin typeface="Myriad Pro" panose="020B0503030403020204"/>
              </a:rPr>
              <a:t>Water</a:t>
            </a:r>
            <a:r>
              <a:rPr lang="en-US" sz="4000" b="1" dirty="0">
                <a:solidFill>
                  <a:prstClr val="black"/>
                </a:solidFill>
                <a:latin typeface="Myriad Pro" panose="020B0503030403020204"/>
              </a:rPr>
              <a:t> vs. Ocean-Rail</a:t>
            </a:r>
            <a:endParaRPr lang="en-US" sz="3600" dirty="0">
              <a:solidFill>
                <a:prstClr val="black"/>
              </a:solidFill>
              <a:latin typeface="Myriad Pro" panose="020B0503030403020204"/>
            </a:endParaRPr>
          </a:p>
        </p:txBody>
      </p:sp>
    </p:spTree>
    <p:extLst>
      <p:ext uri="{BB962C8B-B14F-4D97-AF65-F5344CB8AC3E}">
        <p14:creationId xmlns:p14="http://schemas.microsoft.com/office/powerpoint/2010/main" val="2901727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2000" cy="1352811"/>
          </a:xfrm>
        </p:spPr>
        <p:txBody>
          <a:bodyPr>
            <a:normAutofit/>
          </a:bodyPr>
          <a:lstStyle/>
          <a:p>
            <a:pPr algn="r"/>
            <a:r>
              <a:rPr lang="en-US" sz="4000" b="1" dirty="0">
                <a:latin typeface="Myriad Pro" panose="020B0503030403020204"/>
              </a:rPr>
              <a:t>Container on Vessel/Barge: Value</a:t>
            </a:r>
            <a:endParaRPr lang="en-US" sz="3600" dirty="0">
              <a:latin typeface="Myriad Pro" panose="020B0503030403020204"/>
            </a:endParaRPr>
          </a:p>
        </p:txBody>
      </p:sp>
      <p:sp>
        <p:nvSpPr>
          <p:cNvPr id="12" name="Content Placeholder 1"/>
          <p:cNvSpPr>
            <a:spLocks noGrp="1"/>
          </p:cNvSpPr>
          <p:nvPr>
            <p:ph idx="1"/>
          </p:nvPr>
        </p:nvSpPr>
        <p:spPr>
          <a:xfrm>
            <a:off x="491427" y="1551843"/>
            <a:ext cx="11209148" cy="4264758"/>
          </a:xfrm>
        </p:spPr>
        <p:txBody>
          <a:bodyPr/>
          <a:lstStyle/>
          <a:p>
            <a:r>
              <a:rPr lang="en-US" sz="2400" dirty="0"/>
              <a:t>U.S. Department of Transportation anticipates a 40% increase in freight volume over the next three years based on a 60 % increase in the U.S.’s population by 2050 and growth in global population toward 9 billion people over the same period. </a:t>
            </a:r>
          </a:p>
          <a:p>
            <a:endParaRPr lang="en-US" sz="800" dirty="0"/>
          </a:p>
          <a:p>
            <a:r>
              <a:rPr lang="en-US" sz="2400" dirty="0"/>
              <a:t>Global container market growth is predicted to grow from roughly 800 million twenty-foot equivalent unit (TEU) containers in 2018 to more than 1 billion by 2025.  This growth will significantly increase the volume of containerized cargo and truck freight that must move throughout the U.S. and China, creating unique opportunities.  </a:t>
            </a:r>
          </a:p>
          <a:p>
            <a:endParaRPr lang="en-US" sz="800" dirty="0"/>
          </a:p>
          <a:p>
            <a:r>
              <a:rPr lang="en-US" sz="2400" dirty="0"/>
              <a:t>Larger ocean carrier vessels are causing more congestion at West Coast Ports</a:t>
            </a:r>
          </a:p>
        </p:txBody>
      </p:sp>
    </p:spTree>
    <p:extLst>
      <p:ext uri="{BB962C8B-B14F-4D97-AF65-F5344CB8AC3E}">
        <p14:creationId xmlns:p14="http://schemas.microsoft.com/office/powerpoint/2010/main" val="2724125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p:cNvSpPr>
            <a:spLocks noGrp="1"/>
          </p:cNvSpPr>
          <p:nvPr>
            <p:ph idx="1"/>
          </p:nvPr>
        </p:nvSpPr>
        <p:spPr>
          <a:xfrm>
            <a:off x="400228" y="1625768"/>
            <a:ext cx="11391545" cy="3369313"/>
          </a:xfrm>
        </p:spPr>
        <p:txBody>
          <a:bodyPr/>
          <a:lstStyle/>
          <a:p>
            <a:pPr marL="0" indent="0">
              <a:buNone/>
            </a:pPr>
            <a:r>
              <a:rPr lang="en-US" sz="2400" dirty="0"/>
              <a:t>The St. Louis region is 	helping develop a container on vessel service that will provide greater fuel efficiency and a reduction in the cost of freight movement. </a:t>
            </a:r>
          </a:p>
          <a:p>
            <a:pPr marL="0" indent="0">
              <a:buNone/>
            </a:pPr>
            <a:endParaRPr lang="en-US" sz="2400" b="1" dirty="0"/>
          </a:p>
          <a:p>
            <a:pPr marL="0" indent="0">
              <a:buNone/>
            </a:pPr>
            <a:r>
              <a:rPr lang="en-US" sz="2400" b="1" dirty="0"/>
              <a:t>Benefits: </a:t>
            </a:r>
          </a:p>
          <a:p>
            <a:pPr lvl="1" indent="-342900">
              <a:buFont typeface="Arial" panose="020B0604020202020204" pitchFamily="34" charset="0"/>
              <a:buChar char="•"/>
            </a:pPr>
            <a:r>
              <a:rPr lang="en-US" sz="2400" dirty="0"/>
              <a:t>Most cost effective transportation route for freight movement </a:t>
            </a:r>
          </a:p>
          <a:p>
            <a:pPr lvl="1" indent="-342900">
              <a:buFont typeface="Arial" panose="020B0604020202020204" pitchFamily="34" charset="0"/>
              <a:buChar char="•"/>
            </a:pPr>
            <a:r>
              <a:rPr lang="en-US" sz="2400" dirty="0"/>
              <a:t>Reduces air emissions by reducing trucks on roadway</a:t>
            </a:r>
          </a:p>
          <a:p>
            <a:pPr lvl="1" indent="-342900">
              <a:buFont typeface="Arial" panose="020B0604020202020204" pitchFamily="34" charset="0"/>
              <a:buChar char="•"/>
            </a:pPr>
            <a:r>
              <a:rPr lang="en-US" sz="2400" dirty="0"/>
              <a:t>Maintain and enhance competitiveness for both the U.S. and China, and improve the global supply chain.</a:t>
            </a:r>
          </a:p>
        </p:txBody>
      </p:sp>
      <p:sp>
        <p:nvSpPr>
          <p:cNvPr id="5" name="Title 1"/>
          <p:cNvSpPr>
            <a:spLocks noGrp="1"/>
          </p:cNvSpPr>
          <p:nvPr>
            <p:ph type="title"/>
          </p:nvPr>
        </p:nvSpPr>
        <p:spPr>
          <a:xfrm>
            <a:off x="1" y="1"/>
            <a:ext cx="12192000" cy="1352811"/>
          </a:xfrm>
        </p:spPr>
        <p:txBody>
          <a:bodyPr>
            <a:normAutofit/>
          </a:bodyPr>
          <a:lstStyle/>
          <a:p>
            <a:pPr algn="r"/>
            <a:r>
              <a:rPr lang="en-US" sz="4000" b="1" dirty="0">
                <a:latin typeface="Myriad Pro" panose="020B0503030403020204"/>
              </a:rPr>
              <a:t>Container on Vessel/Barge: Value</a:t>
            </a:r>
            <a:endParaRPr lang="en-US" sz="3600" dirty="0">
              <a:latin typeface="Myriad Pro" panose="020B0503030403020204"/>
            </a:endParaRPr>
          </a:p>
        </p:txBody>
      </p:sp>
    </p:spTree>
    <p:extLst>
      <p:ext uri="{BB962C8B-B14F-4D97-AF65-F5344CB8AC3E}">
        <p14:creationId xmlns:p14="http://schemas.microsoft.com/office/powerpoint/2010/main" val="533677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p:cNvSpPr>
            <a:spLocks noGrp="1"/>
          </p:cNvSpPr>
          <p:nvPr>
            <p:ph idx="1"/>
          </p:nvPr>
        </p:nvSpPr>
        <p:spPr>
          <a:xfrm>
            <a:off x="452653" y="1598471"/>
            <a:ext cx="10522422" cy="2946233"/>
          </a:xfrm>
        </p:spPr>
        <p:txBody>
          <a:bodyPr/>
          <a:lstStyle/>
          <a:p>
            <a:pPr marL="0" indent="0">
              <a:buNone/>
            </a:pPr>
            <a:r>
              <a:rPr lang="en-US" sz="2400" b="1" dirty="0"/>
              <a:t>Estimated Project Cost approaches $1 billion.*</a:t>
            </a:r>
            <a:endParaRPr lang="en-US" sz="2400" dirty="0"/>
          </a:p>
          <a:p>
            <a:pPr lvl="1">
              <a:buFont typeface="Arial" panose="020B0604020202020204" pitchFamily="34" charset="0"/>
              <a:buChar char="•"/>
            </a:pPr>
            <a:r>
              <a:rPr lang="en-US" sz="2400" dirty="0"/>
              <a:t>Estimated cost for proposed Jefferson County Port, MO is $200 mil</a:t>
            </a:r>
          </a:p>
          <a:p>
            <a:pPr lvl="1">
              <a:buFont typeface="Arial" panose="020B0604020202020204" pitchFamily="34" charset="0"/>
              <a:buChar char="•"/>
            </a:pPr>
            <a:r>
              <a:rPr lang="en-US" sz="2400" dirty="0"/>
              <a:t>Estimated cost for Port of Plaquemines mega port-terminal exceeds $700 mil</a:t>
            </a:r>
          </a:p>
          <a:p>
            <a:pPr lvl="1">
              <a:buFont typeface="Arial" panose="020B0604020202020204" pitchFamily="34" charset="0"/>
              <a:buChar char="•"/>
            </a:pPr>
            <a:r>
              <a:rPr lang="en-US" sz="2400" dirty="0"/>
              <a:t>Fabrication of the container on vessels not included</a:t>
            </a:r>
          </a:p>
          <a:p>
            <a:pPr marL="457200" lvl="1" indent="0">
              <a:buNone/>
            </a:pPr>
            <a:r>
              <a:rPr lang="en-US" sz="2400" dirty="0"/>
              <a:t>*</a:t>
            </a:r>
            <a:r>
              <a:rPr lang="en-US" sz="1600" dirty="0"/>
              <a:t>Cost do include sister ports – Jefferson City, MO, Kansas City Port Authority and others</a:t>
            </a:r>
          </a:p>
          <a:p>
            <a:pPr marL="0" indent="0">
              <a:buNone/>
            </a:pPr>
            <a:endParaRPr lang="en-US" sz="2400" b="1" dirty="0"/>
          </a:p>
          <a:p>
            <a:pPr marL="0" indent="0">
              <a:buNone/>
            </a:pPr>
            <a:r>
              <a:rPr lang="en-US" sz="2400" b="1" dirty="0"/>
              <a:t>Job Creation: </a:t>
            </a:r>
            <a:r>
              <a:rPr lang="en-US" sz="2400" dirty="0"/>
              <a:t>USDOT - $1 billion  invested in transportation infrastructure creates over 21,000 jobs. Every dollar invested in transportation infrastructure returns $3.54 in economic impact.</a:t>
            </a:r>
          </a:p>
        </p:txBody>
      </p:sp>
      <p:sp>
        <p:nvSpPr>
          <p:cNvPr id="5" name="Title 1"/>
          <p:cNvSpPr>
            <a:spLocks noGrp="1"/>
          </p:cNvSpPr>
          <p:nvPr>
            <p:ph type="title"/>
          </p:nvPr>
        </p:nvSpPr>
        <p:spPr>
          <a:xfrm>
            <a:off x="1" y="1"/>
            <a:ext cx="12192000" cy="1352811"/>
          </a:xfrm>
        </p:spPr>
        <p:txBody>
          <a:bodyPr>
            <a:normAutofit/>
          </a:bodyPr>
          <a:lstStyle/>
          <a:p>
            <a:pPr algn="r"/>
            <a:r>
              <a:rPr lang="en-US" sz="4000" b="1" dirty="0">
                <a:latin typeface="Myriad Pro" panose="020B0503030403020204"/>
              </a:rPr>
              <a:t>Container on Vessel/Barge: Cost</a:t>
            </a:r>
            <a:endParaRPr lang="en-US" sz="3600" dirty="0">
              <a:latin typeface="Myriad Pro" panose="020B0503030403020204"/>
            </a:endParaRPr>
          </a:p>
        </p:txBody>
      </p:sp>
    </p:spTree>
    <p:extLst>
      <p:ext uri="{BB962C8B-B14F-4D97-AF65-F5344CB8AC3E}">
        <p14:creationId xmlns:p14="http://schemas.microsoft.com/office/powerpoint/2010/main" val="451672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p:cNvSpPr>
            <a:spLocks noGrp="1"/>
          </p:cNvSpPr>
          <p:nvPr>
            <p:ph idx="1"/>
          </p:nvPr>
        </p:nvSpPr>
        <p:spPr>
          <a:xfrm>
            <a:off x="391449" y="1502937"/>
            <a:ext cx="10972801" cy="4433839"/>
          </a:xfrm>
        </p:spPr>
        <p:txBody>
          <a:bodyPr/>
          <a:lstStyle/>
          <a:p>
            <a:pPr marL="0" indent="0">
              <a:buNone/>
            </a:pPr>
            <a:r>
              <a:rPr lang="en-US" sz="2400" b="1" dirty="0"/>
              <a:t>Jefferson County Port, Missouri </a:t>
            </a:r>
            <a:r>
              <a:rPr lang="en-US" sz="1600" b="1" dirty="0"/>
              <a:t>– </a:t>
            </a:r>
            <a:r>
              <a:rPr lang="en-US" sz="1600" dirty="0"/>
              <a:t>This Port will be privately owned and operated. Jefferson County Port Authority is helping lead a Container on Vessel port project and is  conducting a feasibility plan for two proposed locations. The estimated $200 mil construction cost is not funded. Design and construction will likely take two to three years. Local, state and federal permits will be required. Complexity of the permits will be dependent on project scope. Rail access is anticipated for either location.  A privately owned port terminal, Fred Weber,  in Herculaneum, MO indicates a temporary port access point for container on vessel  could be developed in one year. Cost for these improvements are approximately $1 million.  Rail access is anticipated for either location.</a:t>
            </a:r>
          </a:p>
          <a:p>
            <a:pPr marL="0" indent="0">
              <a:buNone/>
            </a:pPr>
            <a:r>
              <a:rPr lang="en-US" sz="2400" b="1" dirty="0"/>
              <a:t>America’s Central Port in Granite City, IL </a:t>
            </a:r>
            <a:r>
              <a:rPr lang="en-US" sz="1600" dirty="0"/>
              <a:t>– This port is publicly owned and has the infrastructure and equipment to support a container on barge service. They also have rail access and are located in close proximity of the interstate system. </a:t>
            </a:r>
          </a:p>
          <a:p>
            <a:pPr marL="0" indent="0">
              <a:buNone/>
            </a:pPr>
            <a:r>
              <a:rPr lang="en-US" sz="2400" b="1" dirty="0"/>
              <a:t>Port of Plaquemines, LA </a:t>
            </a:r>
            <a:r>
              <a:rPr lang="en-US" sz="1600" dirty="0"/>
              <a:t>– This is an existing publicly owned port. Estimated construction cost for a mega port terminal is $700+  and  is not funded. Design and construction will likely take two to three years. Local, state and federal permits will be required. Complexity of the permits will be dependent on project scope. This location is also railed served and will have air cargo capabilities.</a:t>
            </a:r>
          </a:p>
        </p:txBody>
      </p:sp>
      <p:sp>
        <p:nvSpPr>
          <p:cNvPr id="5" name="Title 1"/>
          <p:cNvSpPr>
            <a:spLocks noGrp="1"/>
          </p:cNvSpPr>
          <p:nvPr>
            <p:ph type="title"/>
          </p:nvPr>
        </p:nvSpPr>
        <p:spPr>
          <a:xfrm>
            <a:off x="1" y="1"/>
            <a:ext cx="12192000" cy="1352811"/>
          </a:xfrm>
        </p:spPr>
        <p:txBody>
          <a:bodyPr>
            <a:normAutofit/>
          </a:bodyPr>
          <a:lstStyle/>
          <a:p>
            <a:pPr algn="r"/>
            <a:r>
              <a:rPr lang="en-US" sz="4000" b="1" dirty="0">
                <a:latin typeface="Myriad Pro" panose="020B0503030403020204"/>
              </a:rPr>
              <a:t>Container on Vessel/Barge: Project Delivery</a:t>
            </a:r>
            <a:endParaRPr lang="en-US" sz="3600" dirty="0">
              <a:latin typeface="Myriad Pro" panose="020B0503030403020204"/>
            </a:endParaRPr>
          </a:p>
        </p:txBody>
      </p:sp>
    </p:spTree>
    <p:extLst>
      <p:ext uri="{BB962C8B-B14F-4D97-AF65-F5344CB8AC3E}">
        <p14:creationId xmlns:p14="http://schemas.microsoft.com/office/powerpoint/2010/main" val="546906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394101" y="3148843"/>
            <a:ext cx="2408431" cy="1310187"/>
          </a:xfrm>
          <a:prstGeom prst="notched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77"/>
            <a:r>
              <a:rPr lang="en-US" sz="2400" b="1" dirty="0">
                <a:solidFill>
                  <a:prstClr val="black"/>
                </a:solidFill>
              </a:rPr>
              <a:t>2017</a:t>
            </a:r>
          </a:p>
        </p:txBody>
      </p:sp>
      <p:sp>
        <p:nvSpPr>
          <p:cNvPr id="10" name="Notched Right Arrow 9"/>
          <p:cNvSpPr/>
          <p:nvPr/>
        </p:nvSpPr>
        <p:spPr>
          <a:xfrm>
            <a:off x="2614215" y="3148843"/>
            <a:ext cx="2419735" cy="1316336"/>
          </a:xfrm>
          <a:prstGeom prst="notchedRight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77"/>
            <a:r>
              <a:rPr lang="en-US" sz="2400" b="1" dirty="0">
                <a:solidFill>
                  <a:prstClr val="white"/>
                </a:solidFill>
              </a:rPr>
              <a:t>2018</a:t>
            </a:r>
            <a:endParaRPr lang="en-US" b="1" dirty="0">
              <a:solidFill>
                <a:prstClr val="white"/>
              </a:solidFill>
            </a:endParaRPr>
          </a:p>
        </p:txBody>
      </p:sp>
      <p:sp>
        <p:nvSpPr>
          <p:cNvPr id="17" name="Notched Right Arrow 16"/>
          <p:cNvSpPr/>
          <p:nvPr/>
        </p:nvSpPr>
        <p:spPr>
          <a:xfrm>
            <a:off x="4832934" y="3142693"/>
            <a:ext cx="2408431" cy="1310187"/>
          </a:xfrm>
          <a:prstGeom prst="notched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77"/>
            <a:r>
              <a:rPr lang="en-US" sz="2400" b="1" dirty="0">
                <a:solidFill>
                  <a:prstClr val="black"/>
                </a:solidFill>
              </a:rPr>
              <a:t>2019</a:t>
            </a:r>
          </a:p>
        </p:txBody>
      </p:sp>
      <p:sp>
        <p:nvSpPr>
          <p:cNvPr id="18" name="Notched Right Arrow 17"/>
          <p:cNvSpPr/>
          <p:nvPr/>
        </p:nvSpPr>
        <p:spPr>
          <a:xfrm>
            <a:off x="7053947" y="3136543"/>
            <a:ext cx="2419735" cy="1316336"/>
          </a:xfrm>
          <a:prstGeom prst="notchedRight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77"/>
            <a:r>
              <a:rPr lang="en-US" sz="2400" b="1" dirty="0">
                <a:solidFill>
                  <a:prstClr val="white"/>
                </a:solidFill>
              </a:rPr>
              <a:t>2020/2021</a:t>
            </a:r>
            <a:endParaRPr lang="en-US" b="1" dirty="0">
              <a:solidFill>
                <a:prstClr val="white"/>
              </a:solidFill>
            </a:endParaRPr>
          </a:p>
        </p:txBody>
      </p:sp>
      <p:sp>
        <p:nvSpPr>
          <p:cNvPr id="19" name="Notched Right Arrow 18"/>
          <p:cNvSpPr/>
          <p:nvPr/>
        </p:nvSpPr>
        <p:spPr>
          <a:xfrm>
            <a:off x="9286762" y="3142693"/>
            <a:ext cx="2408431" cy="1310187"/>
          </a:xfrm>
          <a:prstGeom prst="notched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77"/>
            <a:r>
              <a:rPr lang="en-US" sz="2400" b="1" dirty="0">
                <a:solidFill>
                  <a:prstClr val="black"/>
                </a:solidFill>
              </a:rPr>
              <a:t>2022</a:t>
            </a:r>
          </a:p>
        </p:txBody>
      </p:sp>
      <p:cxnSp>
        <p:nvCxnSpPr>
          <p:cNvPr id="23" name="Straight Connector 22"/>
          <p:cNvCxnSpPr/>
          <p:nvPr/>
        </p:nvCxnSpPr>
        <p:spPr>
          <a:xfrm>
            <a:off x="1465049" y="4131482"/>
            <a:ext cx="0" cy="627797"/>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01601" y="4772926"/>
            <a:ext cx="2762819" cy="954107"/>
          </a:xfrm>
          <a:prstGeom prst="rect">
            <a:avLst/>
          </a:prstGeom>
          <a:noFill/>
        </p:spPr>
        <p:txBody>
          <a:bodyPr wrap="square" rtlCol="0">
            <a:spAutoFit/>
          </a:bodyPr>
          <a:lstStyle/>
          <a:p>
            <a:pPr algn="ctr" defTabSz="914377"/>
            <a:r>
              <a:rPr lang="en-US" sz="1400" b="1" dirty="0">
                <a:solidFill>
                  <a:prstClr val="black"/>
                </a:solidFill>
              </a:rPr>
              <a:t>MOU </a:t>
            </a:r>
          </a:p>
          <a:p>
            <a:pPr algn="ctr" defTabSz="914377"/>
            <a:r>
              <a:rPr lang="en-US" sz="1400" dirty="0">
                <a:solidFill>
                  <a:prstClr val="black"/>
                </a:solidFill>
              </a:rPr>
              <a:t>STL region </a:t>
            </a:r>
          </a:p>
          <a:p>
            <a:pPr algn="ctr" defTabSz="914377"/>
            <a:r>
              <a:rPr lang="en-US" sz="1400" dirty="0">
                <a:solidFill>
                  <a:prstClr val="black"/>
                </a:solidFill>
              </a:rPr>
              <a:t>and </a:t>
            </a:r>
          </a:p>
          <a:p>
            <a:pPr algn="ctr" defTabSz="914377"/>
            <a:r>
              <a:rPr lang="en-US" sz="1400" dirty="0">
                <a:solidFill>
                  <a:prstClr val="black"/>
                </a:solidFill>
              </a:rPr>
              <a:t>Port of New Orleans</a:t>
            </a:r>
          </a:p>
        </p:txBody>
      </p:sp>
      <p:cxnSp>
        <p:nvCxnSpPr>
          <p:cNvPr id="26" name="Straight Connector 25"/>
          <p:cNvCxnSpPr/>
          <p:nvPr/>
        </p:nvCxnSpPr>
        <p:spPr>
          <a:xfrm>
            <a:off x="3693250" y="2833120"/>
            <a:ext cx="1" cy="640097"/>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828802" y="1450523"/>
            <a:ext cx="3352799" cy="1169551"/>
          </a:xfrm>
          <a:prstGeom prst="rect">
            <a:avLst/>
          </a:prstGeom>
          <a:noFill/>
        </p:spPr>
        <p:txBody>
          <a:bodyPr wrap="square" rtlCol="0">
            <a:spAutoFit/>
          </a:bodyPr>
          <a:lstStyle/>
          <a:p>
            <a:pPr algn="ctr" defTabSz="914377"/>
            <a:r>
              <a:rPr lang="en-US" sz="1400" b="1" dirty="0">
                <a:solidFill>
                  <a:prstClr val="black"/>
                </a:solidFill>
              </a:rPr>
              <a:t>MOU</a:t>
            </a:r>
            <a:r>
              <a:rPr lang="en-US" sz="1400" dirty="0">
                <a:solidFill>
                  <a:prstClr val="black"/>
                </a:solidFill>
              </a:rPr>
              <a:t> </a:t>
            </a:r>
          </a:p>
          <a:p>
            <a:pPr defTabSz="914377"/>
            <a:r>
              <a:rPr lang="en-US" sz="1400" dirty="0">
                <a:solidFill>
                  <a:prstClr val="black"/>
                </a:solidFill>
              </a:rPr>
              <a:t>Plaquemines PHTD with STL region, KC, Jefferson City, Memphis, Cairo (IL), Western Arkansas (Fort Smith), Little Rock, and Joliet (IL) </a:t>
            </a:r>
          </a:p>
        </p:txBody>
      </p:sp>
      <p:cxnSp>
        <p:nvCxnSpPr>
          <p:cNvPr id="28" name="Straight Connector 27"/>
          <p:cNvCxnSpPr/>
          <p:nvPr/>
        </p:nvCxnSpPr>
        <p:spPr>
          <a:xfrm>
            <a:off x="5947103" y="4125332"/>
            <a:ext cx="0" cy="62779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8129247" y="4125332"/>
            <a:ext cx="0" cy="627797"/>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955976" y="4766777"/>
            <a:ext cx="2797625" cy="1169551"/>
          </a:xfrm>
          <a:prstGeom prst="rect">
            <a:avLst/>
          </a:prstGeom>
          <a:noFill/>
        </p:spPr>
        <p:txBody>
          <a:bodyPr wrap="square" rtlCol="0">
            <a:spAutoFit/>
          </a:bodyPr>
          <a:lstStyle/>
          <a:p>
            <a:pPr defTabSz="914377"/>
            <a:r>
              <a:rPr lang="en-US" sz="1400" dirty="0">
                <a:solidFill>
                  <a:prstClr val="black"/>
                </a:solidFill>
              </a:rPr>
              <a:t>APH/Louisiana Gateway</a:t>
            </a:r>
          </a:p>
          <a:p>
            <a:pPr defTabSz="914377"/>
            <a:r>
              <a:rPr lang="en-US" sz="1400" dirty="0">
                <a:solidFill>
                  <a:prstClr val="black"/>
                </a:solidFill>
              </a:rPr>
              <a:t>Terminal final negotiations</a:t>
            </a:r>
          </a:p>
          <a:p>
            <a:pPr defTabSz="914377"/>
            <a:r>
              <a:rPr lang="en-US" sz="1400" dirty="0">
                <a:solidFill>
                  <a:prstClr val="black"/>
                </a:solidFill>
              </a:rPr>
              <a:t>w/ Ocean Carrier and </a:t>
            </a:r>
          </a:p>
          <a:p>
            <a:pPr defTabSz="914377"/>
            <a:r>
              <a:rPr lang="en-US" sz="1400" dirty="0">
                <a:solidFill>
                  <a:prstClr val="black"/>
                </a:solidFill>
              </a:rPr>
              <a:t>International Terminal Operator</a:t>
            </a:r>
          </a:p>
          <a:p>
            <a:pPr defTabSz="914377"/>
            <a:endParaRPr lang="en-US" sz="1400" dirty="0">
              <a:solidFill>
                <a:prstClr val="black"/>
              </a:solidFill>
            </a:endParaRPr>
          </a:p>
        </p:txBody>
      </p:sp>
      <p:cxnSp>
        <p:nvCxnSpPr>
          <p:cNvPr id="32" name="Straight Connector 31"/>
          <p:cNvCxnSpPr/>
          <p:nvPr/>
        </p:nvCxnSpPr>
        <p:spPr>
          <a:xfrm>
            <a:off x="8121679" y="2833119"/>
            <a:ext cx="0" cy="627797"/>
          </a:xfrm>
          <a:prstGeom prst="line">
            <a:avLst/>
          </a:prstGeom>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6955976" y="2513073"/>
            <a:ext cx="3016975" cy="307777"/>
          </a:xfrm>
          <a:prstGeom prst="rect">
            <a:avLst/>
          </a:prstGeom>
          <a:noFill/>
        </p:spPr>
        <p:txBody>
          <a:bodyPr wrap="square" rtlCol="0">
            <a:spAutoFit/>
          </a:bodyPr>
          <a:lstStyle/>
          <a:p>
            <a:pPr algn="ctr" defTabSz="914377"/>
            <a:r>
              <a:rPr lang="en-US" sz="1400" dirty="0">
                <a:solidFill>
                  <a:prstClr val="black"/>
                </a:solidFill>
              </a:rPr>
              <a:t>Construction begins for vessels</a:t>
            </a:r>
          </a:p>
        </p:txBody>
      </p:sp>
      <p:cxnSp>
        <p:nvCxnSpPr>
          <p:cNvPr id="34" name="Straight Connector 33"/>
          <p:cNvCxnSpPr/>
          <p:nvPr/>
        </p:nvCxnSpPr>
        <p:spPr>
          <a:xfrm>
            <a:off x="3693249" y="4125331"/>
            <a:ext cx="0" cy="627797"/>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1976022" y="4772927"/>
            <a:ext cx="2587175" cy="307777"/>
          </a:xfrm>
          <a:prstGeom prst="rect">
            <a:avLst/>
          </a:prstGeom>
          <a:noFill/>
        </p:spPr>
        <p:txBody>
          <a:bodyPr wrap="square" rtlCol="0">
            <a:spAutoFit/>
          </a:bodyPr>
          <a:lstStyle/>
          <a:p>
            <a:pPr algn="ctr" defTabSz="914377"/>
            <a:r>
              <a:rPr lang="en-US" sz="1400" dirty="0">
                <a:solidFill>
                  <a:prstClr val="black"/>
                </a:solidFill>
              </a:rPr>
              <a:t>Soybean Export Study</a:t>
            </a:r>
          </a:p>
        </p:txBody>
      </p:sp>
      <p:cxnSp>
        <p:nvCxnSpPr>
          <p:cNvPr id="37" name="Straight Connector 36"/>
          <p:cNvCxnSpPr/>
          <p:nvPr/>
        </p:nvCxnSpPr>
        <p:spPr>
          <a:xfrm>
            <a:off x="5947103" y="3050962"/>
            <a:ext cx="0" cy="413833"/>
          </a:xfrm>
          <a:prstGeom prst="line">
            <a:avLst/>
          </a:prstGeom>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4957179" y="2122469"/>
            <a:ext cx="2438636" cy="995209"/>
          </a:xfrm>
          <a:prstGeom prst="rect">
            <a:avLst/>
          </a:prstGeom>
          <a:noFill/>
        </p:spPr>
        <p:txBody>
          <a:bodyPr wrap="square" rtlCol="0">
            <a:spAutoFit/>
          </a:bodyPr>
          <a:lstStyle/>
          <a:p>
            <a:pPr defTabSz="914377"/>
            <a:r>
              <a:rPr lang="en-US" sz="1400" b="1" dirty="0">
                <a:solidFill>
                  <a:prstClr val="black"/>
                </a:solidFill>
              </a:rPr>
              <a:t>IL and MO Ports of call </a:t>
            </a:r>
            <a:r>
              <a:rPr lang="en-US" sz="1400" dirty="0">
                <a:solidFill>
                  <a:prstClr val="black"/>
                </a:solidFill>
              </a:rPr>
              <a:t>form statewide partnership.</a:t>
            </a:r>
          </a:p>
          <a:p>
            <a:pPr defTabSz="914377"/>
            <a:endParaRPr lang="en-US" sz="267" dirty="0">
              <a:solidFill>
                <a:prstClr val="black"/>
              </a:solidFill>
            </a:endParaRPr>
          </a:p>
          <a:p>
            <a:pPr defTabSz="914377"/>
            <a:r>
              <a:rPr lang="en-US" sz="1400" dirty="0">
                <a:solidFill>
                  <a:prstClr val="black"/>
                </a:solidFill>
              </a:rPr>
              <a:t>Align manufacturers with container on vessel service</a:t>
            </a:r>
          </a:p>
        </p:txBody>
      </p:sp>
      <p:cxnSp>
        <p:nvCxnSpPr>
          <p:cNvPr id="45" name="Straight Connector 44"/>
          <p:cNvCxnSpPr/>
          <p:nvPr/>
        </p:nvCxnSpPr>
        <p:spPr>
          <a:xfrm>
            <a:off x="10384671" y="4131482"/>
            <a:ext cx="0" cy="627797"/>
          </a:xfrm>
          <a:prstGeom prst="line">
            <a:avLst/>
          </a:prstGeom>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9473682" y="4772926"/>
            <a:ext cx="2007119" cy="523220"/>
          </a:xfrm>
          <a:prstGeom prst="rect">
            <a:avLst/>
          </a:prstGeom>
          <a:noFill/>
        </p:spPr>
        <p:txBody>
          <a:bodyPr wrap="square" rtlCol="0">
            <a:spAutoFit/>
          </a:bodyPr>
          <a:lstStyle/>
          <a:p>
            <a:pPr defTabSz="914377"/>
            <a:r>
              <a:rPr lang="en-US" sz="1400" dirty="0">
                <a:solidFill>
                  <a:prstClr val="black"/>
                </a:solidFill>
              </a:rPr>
              <a:t>Container on Vessel operations begin</a:t>
            </a:r>
          </a:p>
        </p:txBody>
      </p:sp>
      <p:sp>
        <p:nvSpPr>
          <p:cNvPr id="25" name="Striped Right Arrow 7">
            <a:extLst>
              <a:ext uri="{FF2B5EF4-FFF2-40B4-BE49-F238E27FC236}">
                <a16:creationId xmlns:a16="http://schemas.microsoft.com/office/drawing/2014/main" id="{CF1622C6-3A58-4422-83B9-CF842D6D69E6}"/>
              </a:ext>
            </a:extLst>
          </p:cNvPr>
          <p:cNvSpPr/>
          <p:nvPr/>
        </p:nvSpPr>
        <p:spPr bwMode="auto">
          <a:xfrm rot="11892760">
            <a:off x="10669940" y="5216031"/>
            <a:ext cx="958781" cy="579042"/>
          </a:xfrm>
          <a:prstGeom prst="stripedRightArrow">
            <a:avLst/>
          </a:prstGeom>
          <a:solidFill>
            <a:srgbClr val="FFFF00"/>
          </a:solidFill>
          <a:ln w="25400"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0" fontAlgn="base" hangingPunct="0">
              <a:spcBef>
                <a:spcPct val="0"/>
              </a:spcBef>
              <a:spcAft>
                <a:spcPct val="0"/>
              </a:spcAft>
            </a:pPr>
            <a:endParaRPr lang="en-US" sz="2667" dirty="0">
              <a:solidFill>
                <a:prstClr val="black"/>
              </a:solidFill>
              <a:latin typeface="Impact" pitchFamily="34" charset="0"/>
              <a:cs typeface="Arial" charset="0"/>
            </a:endParaRPr>
          </a:p>
        </p:txBody>
      </p:sp>
      <p:sp>
        <p:nvSpPr>
          <p:cNvPr id="29" name="Title 1"/>
          <p:cNvSpPr>
            <a:spLocks noGrp="1"/>
          </p:cNvSpPr>
          <p:nvPr>
            <p:ph type="title"/>
          </p:nvPr>
        </p:nvSpPr>
        <p:spPr>
          <a:xfrm>
            <a:off x="1" y="1"/>
            <a:ext cx="12192000" cy="1352811"/>
          </a:xfrm>
        </p:spPr>
        <p:txBody>
          <a:bodyPr>
            <a:normAutofit/>
          </a:bodyPr>
          <a:lstStyle/>
          <a:p>
            <a:pPr algn="r"/>
            <a:r>
              <a:rPr lang="en-US" sz="4000" b="1" dirty="0">
                <a:latin typeface="Myriad Pro" panose="020B0503030403020204"/>
              </a:rPr>
              <a:t>Container on Vessel/Barge: Project Delivery</a:t>
            </a:r>
            <a:endParaRPr lang="en-US" sz="3600" dirty="0">
              <a:latin typeface="Myriad Pro" panose="020B0503030403020204"/>
            </a:endParaRPr>
          </a:p>
        </p:txBody>
      </p:sp>
    </p:spTree>
    <p:extLst>
      <p:ext uri="{BB962C8B-B14F-4D97-AF65-F5344CB8AC3E}">
        <p14:creationId xmlns:p14="http://schemas.microsoft.com/office/powerpoint/2010/main" val="3580515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
            <a:ext cx="12191999" cy="1429068"/>
          </a:xfrm>
        </p:spPr>
        <p:txBody>
          <a:bodyPr>
            <a:normAutofit/>
          </a:bodyPr>
          <a:lstStyle/>
          <a:p>
            <a:pPr algn="r"/>
            <a:r>
              <a:rPr lang="en-US" sz="4000" b="1" dirty="0">
                <a:latin typeface="Myriad Pro" panose="020B0503030403020204"/>
              </a:rPr>
              <a:t>Why the St. Louis Region?</a:t>
            </a:r>
            <a:br>
              <a:rPr lang="en-US" sz="4000" b="1" dirty="0">
                <a:latin typeface="Myriad Pro" panose="020B0503030403020204"/>
              </a:rPr>
            </a:br>
            <a:r>
              <a:rPr lang="en-US" sz="3600" dirty="0">
                <a:latin typeface="Myriad Pro" panose="020B0503030403020204"/>
              </a:rPr>
              <a:t>Epicenter of the Midwest!</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780"/>
          <a:stretch/>
        </p:blipFill>
        <p:spPr>
          <a:xfrm>
            <a:off x="0" y="1349829"/>
            <a:ext cx="12191999" cy="4871821"/>
          </a:xfrm>
          <a:prstGeom prst="rect">
            <a:avLst/>
          </a:prstGeom>
        </p:spPr>
      </p:pic>
    </p:spTree>
    <p:extLst>
      <p:ext uri="{BB962C8B-B14F-4D97-AF65-F5344CB8AC3E}">
        <p14:creationId xmlns:p14="http://schemas.microsoft.com/office/powerpoint/2010/main" val="698804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2000" cy="1352811"/>
          </a:xfrm>
        </p:spPr>
        <p:txBody>
          <a:bodyPr>
            <a:normAutofit/>
          </a:bodyPr>
          <a:lstStyle/>
          <a:p>
            <a:pPr algn="r"/>
            <a:r>
              <a:rPr lang="en-US" sz="4000" b="1" dirty="0">
                <a:latin typeface="Myriad Pro" panose="020B0503030403020204"/>
              </a:rPr>
              <a:t>Potential Partnerships with China</a:t>
            </a:r>
          </a:p>
        </p:txBody>
      </p:sp>
      <p:sp>
        <p:nvSpPr>
          <p:cNvPr id="12" name="Content Placeholder 1"/>
          <p:cNvSpPr>
            <a:spLocks noGrp="1"/>
          </p:cNvSpPr>
          <p:nvPr>
            <p:ph idx="1"/>
          </p:nvPr>
        </p:nvSpPr>
        <p:spPr>
          <a:xfrm>
            <a:off x="1" y="1352812"/>
            <a:ext cx="11391545" cy="4811557"/>
          </a:xfrm>
        </p:spPr>
        <p:txBody>
          <a:bodyPr/>
          <a:lstStyle/>
          <a:p>
            <a:r>
              <a:rPr lang="en-US" sz="2400" dirty="0"/>
              <a:t>Gain a greater understanding of goods moved by mode to consolidate freight movements</a:t>
            </a:r>
          </a:p>
          <a:p>
            <a:endParaRPr lang="en-US" sz="800" dirty="0"/>
          </a:p>
          <a:p>
            <a:pPr lvl="0"/>
            <a:r>
              <a:rPr lang="en-US" sz="2400" dirty="0"/>
              <a:t>Support container on vessel/barge services</a:t>
            </a:r>
          </a:p>
          <a:p>
            <a:pPr lvl="0"/>
            <a:endParaRPr lang="en-US" sz="800" dirty="0"/>
          </a:p>
          <a:p>
            <a:r>
              <a:rPr lang="en-US" sz="2400" dirty="0"/>
              <a:t>Form public-private partnerships that support multimodal infrastructure investment. Discuss funding strategies for $200 mil  Jefferson County, MO port terminal and  $700 mil+ for the Port of Plaquemines’ mega-port terminal</a:t>
            </a:r>
          </a:p>
          <a:p>
            <a:endParaRPr lang="en-US" sz="800" dirty="0"/>
          </a:p>
          <a:p>
            <a:pPr lvl="0"/>
            <a:r>
              <a:rPr lang="en-US" sz="2400" dirty="0"/>
              <a:t>The St. Louis region and the Port of Plaquemines are interested in forming partnerships with Chinese shippers and carriers. An example includes China Oil and Foodstuffs Corporation(COFCO) – one of  China’s largest food processor, manufacturer and trader. Three years ago COFCO purchased the first inland port terminal in Cahokia, IL -  across from  downtown St. Louis. </a:t>
            </a:r>
            <a:endParaRPr lang="en-US" dirty="0"/>
          </a:p>
          <a:p>
            <a:pPr marL="0" indent="0">
              <a:buNone/>
            </a:pPr>
            <a:endParaRPr lang="en-US" sz="1600" dirty="0"/>
          </a:p>
          <a:p>
            <a:pPr marL="0" indent="0">
              <a:buNone/>
            </a:pPr>
            <a:endParaRPr lang="en-US" sz="1600" dirty="0"/>
          </a:p>
          <a:p>
            <a:pPr marL="0" indent="0">
              <a:buNone/>
            </a:pPr>
            <a:endParaRPr lang="en-US" sz="1600" b="1" dirty="0"/>
          </a:p>
          <a:p>
            <a:pPr marL="0" indent="0">
              <a:buNone/>
            </a:pPr>
            <a:endParaRPr lang="en-US" sz="1600" b="1" dirty="0"/>
          </a:p>
          <a:p>
            <a:pPr marL="400041" lvl="1" indent="0">
              <a:buNone/>
            </a:pPr>
            <a:r>
              <a:rPr lang="en-US" sz="2000" dirty="0"/>
              <a:t> </a:t>
            </a:r>
          </a:p>
        </p:txBody>
      </p:sp>
    </p:spTree>
    <p:extLst>
      <p:ext uri="{BB962C8B-B14F-4D97-AF65-F5344CB8AC3E}">
        <p14:creationId xmlns:p14="http://schemas.microsoft.com/office/powerpoint/2010/main" val="598442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p:cNvSpPr>
            <a:spLocks noGrp="1"/>
          </p:cNvSpPr>
          <p:nvPr>
            <p:ph idx="1"/>
          </p:nvPr>
        </p:nvSpPr>
        <p:spPr>
          <a:xfrm>
            <a:off x="113626" y="1489290"/>
            <a:ext cx="4253658" cy="3533085"/>
          </a:xfrm>
        </p:spPr>
        <p:txBody>
          <a:bodyPr/>
          <a:lstStyle/>
          <a:p>
            <a:pPr marL="0" indent="0">
              <a:buNone/>
            </a:pPr>
            <a:r>
              <a:rPr lang="en-US" sz="2400" dirty="0"/>
              <a:t>A container on vessel/barge service offers one of the nation’s greatest opportunities to improve transportation efficiency and cost while increasing environmental sustainability. We are not aware of another option that offers comparable impacts.</a:t>
            </a:r>
          </a:p>
        </p:txBody>
      </p:sp>
      <p:sp>
        <p:nvSpPr>
          <p:cNvPr id="7" name="Title 1"/>
          <p:cNvSpPr>
            <a:spLocks noGrp="1"/>
          </p:cNvSpPr>
          <p:nvPr>
            <p:ph type="title"/>
          </p:nvPr>
        </p:nvSpPr>
        <p:spPr>
          <a:xfrm>
            <a:off x="1" y="1"/>
            <a:ext cx="12192000" cy="1352810"/>
          </a:xfrm>
        </p:spPr>
        <p:txBody>
          <a:bodyPr>
            <a:normAutofit/>
          </a:bodyPr>
          <a:lstStyle/>
          <a:p>
            <a:pPr algn="r"/>
            <a:r>
              <a:rPr lang="en-US" sz="4000" b="1" dirty="0">
                <a:latin typeface="Myriad Pro" panose="020B0503030403020204"/>
              </a:rPr>
              <a:t>Why the St. Louis Region?</a:t>
            </a:r>
            <a:endParaRPr lang="en-US" sz="3600" dirty="0">
              <a:latin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4137" y="1489290"/>
            <a:ext cx="7237864" cy="4071299"/>
          </a:xfrm>
          <a:prstGeom prst="rect">
            <a:avLst/>
          </a:prstGeom>
        </p:spPr>
      </p:pic>
      <p:sp>
        <p:nvSpPr>
          <p:cNvPr id="9" name="Content Placeholder 1"/>
          <p:cNvSpPr txBox="1">
            <a:spLocks/>
          </p:cNvSpPr>
          <p:nvPr/>
        </p:nvSpPr>
        <p:spPr>
          <a:xfrm>
            <a:off x="9571631" y="5554636"/>
            <a:ext cx="2620370" cy="27297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050" dirty="0"/>
              <a:t>Photo courtesy of America’s Central Port</a:t>
            </a:r>
          </a:p>
        </p:txBody>
      </p:sp>
    </p:spTree>
    <p:extLst>
      <p:ext uri="{BB962C8B-B14F-4D97-AF65-F5344CB8AC3E}">
        <p14:creationId xmlns:p14="http://schemas.microsoft.com/office/powerpoint/2010/main" val="1360991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751" y="2130437"/>
            <a:ext cx="10360501" cy="1470025"/>
          </a:xfrm>
        </p:spPr>
        <p:txBody>
          <a:bodyPr/>
          <a:lstStyle/>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0"/>
            <a:ext cx="12188824" cy="6856214"/>
          </a:xfrm>
          <a:prstGeom prst="rect">
            <a:avLst/>
          </a:prstGeom>
        </p:spPr>
      </p:pic>
      <p:grpSp>
        <p:nvGrpSpPr>
          <p:cNvPr id="8" name="Group 7"/>
          <p:cNvGrpSpPr/>
          <p:nvPr/>
        </p:nvGrpSpPr>
        <p:grpSpPr>
          <a:xfrm>
            <a:off x="1589" y="5380025"/>
            <a:ext cx="12188824" cy="1477987"/>
            <a:chOff x="0" y="5465774"/>
            <a:chExt cx="12188825" cy="1392237"/>
          </a:xfrm>
        </p:grpSpPr>
        <p:sp>
          <p:nvSpPr>
            <p:cNvPr id="6" name="Rectangle 5"/>
            <p:cNvSpPr/>
            <p:nvPr/>
          </p:nvSpPr>
          <p:spPr>
            <a:xfrm>
              <a:off x="0" y="5465774"/>
              <a:ext cx="12188825" cy="1392237"/>
            </a:xfrm>
            <a:prstGeom prst="rect">
              <a:avLst/>
            </a:prstGeom>
            <a:solidFill>
              <a:srgbClr val="FEBE10">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376964" y="5857476"/>
              <a:ext cx="11287513" cy="724799"/>
            </a:xfrm>
            <a:prstGeom prst="rect">
              <a:avLst/>
            </a:prstGeom>
            <a:noFill/>
          </p:spPr>
          <p:txBody>
            <a:bodyPr wrap="square" rtlCol="0">
              <a:spAutoFit/>
            </a:bodyPr>
            <a:lstStyle/>
            <a:p>
              <a:pPr algn="ctr"/>
              <a:r>
                <a:rPr lang="en-US" sz="4000" b="1" dirty="0">
                  <a:latin typeface="Calibri" panose="020F0502020204030204" pitchFamily="34" charset="0"/>
                  <a:cs typeface="Myriad Pro"/>
                </a:rPr>
                <a:t>Thank you! </a:t>
              </a:r>
              <a:r>
                <a:rPr lang="en-US" sz="4400" b="1" dirty="0">
                  <a:latin typeface="Calibri" panose="020F0502020204030204" pitchFamily="34" charset="0"/>
                  <a:cs typeface="Myriad Pro"/>
                </a:rPr>
                <a:t>     </a:t>
              </a:r>
            </a:p>
          </p:txBody>
        </p:sp>
      </p:grpSp>
    </p:spTree>
    <p:extLst>
      <p:ext uri="{BB962C8B-B14F-4D97-AF65-F5344CB8AC3E}">
        <p14:creationId xmlns:p14="http://schemas.microsoft.com/office/powerpoint/2010/main" val="207332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1352810"/>
          </a:xfrm>
        </p:spPr>
        <p:txBody>
          <a:bodyPr>
            <a:normAutofit/>
          </a:bodyPr>
          <a:lstStyle/>
          <a:p>
            <a:pPr algn="r"/>
            <a:r>
              <a:rPr lang="en-US" sz="4000" b="1" dirty="0">
                <a:latin typeface="Myriad Pro" panose="020B0503030403020204"/>
              </a:rPr>
              <a:t>Why the St. Louis Region?</a:t>
            </a:r>
            <a:endParaRPr lang="en-US" sz="4000" dirty="0">
              <a:latin typeface="Calibri" panose="020F0502020204030204" pitchFamily="34" charset="0"/>
            </a:endParaRPr>
          </a:p>
        </p:txBody>
      </p:sp>
      <p:sp>
        <p:nvSpPr>
          <p:cNvPr id="3" name="Content Placeholder 2"/>
          <p:cNvSpPr>
            <a:spLocks noGrp="1"/>
          </p:cNvSpPr>
          <p:nvPr>
            <p:ph idx="1"/>
          </p:nvPr>
        </p:nvSpPr>
        <p:spPr>
          <a:xfrm>
            <a:off x="265993" y="1685582"/>
            <a:ext cx="6776252" cy="4374023"/>
          </a:xfrm>
        </p:spPr>
        <p:txBody>
          <a:bodyPr>
            <a:noAutofit/>
          </a:bodyPr>
          <a:lstStyle/>
          <a:p>
            <a:pPr marL="0" indent="0">
              <a:buClr>
                <a:schemeClr val="tx1"/>
              </a:buClr>
              <a:buNone/>
            </a:pPr>
            <a:r>
              <a:rPr lang="en-US" sz="2400" b="1" dirty="0">
                <a:latin typeface="Calibri" panose="020F0502020204030204" pitchFamily="34" charset="0"/>
              </a:rPr>
              <a:t>St. Louis Region’s Competitive Advantages</a:t>
            </a:r>
            <a:endParaRPr lang="en-US" sz="2400" b="1" dirty="0">
              <a:solidFill>
                <a:srgbClr val="AC600E"/>
              </a:solidFill>
              <a:latin typeface="Calibri" panose="020F0502020204030204" pitchFamily="34" charset="0"/>
            </a:endParaRPr>
          </a:p>
          <a:p>
            <a:pPr marL="0" indent="0">
              <a:buClr>
                <a:schemeClr val="tx1"/>
              </a:buClr>
              <a:buNone/>
            </a:pPr>
            <a:r>
              <a:rPr lang="en-US" sz="2000" b="1" dirty="0">
                <a:latin typeface="Calibri" panose="020F0502020204030204" pitchFamily="34" charset="0"/>
              </a:rPr>
              <a:t>Geographic advantage </a:t>
            </a:r>
          </a:p>
          <a:p>
            <a:pPr lvl="1">
              <a:buClr>
                <a:schemeClr val="tx1"/>
              </a:buClr>
              <a:buFont typeface="Arial" panose="020B0604020202020204" pitchFamily="34" charset="0"/>
              <a:buChar char="•"/>
            </a:pPr>
            <a:r>
              <a:rPr lang="en-US" sz="1800" dirty="0">
                <a:latin typeface="Calibri" panose="020F0502020204030204" pitchFamily="34" charset="0"/>
              </a:rPr>
              <a:t>Central location in the country</a:t>
            </a:r>
          </a:p>
          <a:p>
            <a:pPr lvl="1">
              <a:buClr>
                <a:schemeClr val="tx1"/>
              </a:buClr>
              <a:buFont typeface="Arial" panose="020B0604020202020204" pitchFamily="34" charset="0"/>
              <a:buChar char="•"/>
            </a:pPr>
            <a:r>
              <a:rPr lang="en-US" sz="1800" dirty="0">
                <a:latin typeface="Calibri" panose="020F0502020204030204" pitchFamily="34" charset="0"/>
              </a:rPr>
              <a:t>Strategic location on the Mississippi River</a:t>
            </a:r>
          </a:p>
          <a:p>
            <a:pPr lvl="1">
              <a:buClr>
                <a:schemeClr val="tx1"/>
              </a:buClr>
              <a:buFont typeface="Arial" panose="020B0604020202020204" pitchFamily="34" charset="0"/>
              <a:buChar char="•"/>
            </a:pPr>
            <a:r>
              <a:rPr lang="en-US" sz="1800" dirty="0">
                <a:latin typeface="Calibri" panose="020F0502020204030204" pitchFamily="34" charset="0"/>
              </a:rPr>
              <a:t>Northernmost ice-free &amp; lock-free access on the Mississippi River to and from the Gulf of Mexico</a:t>
            </a:r>
          </a:p>
          <a:p>
            <a:pPr lvl="1">
              <a:buClr>
                <a:schemeClr val="tx1"/>
              </a:buClr>
              <a:buFont typeface="Wingdings" panose="05000000000000000000" pitchFamily="2" charset="2"/>
              <a:buChar char="§"/>
            </a:pPr>
            <a:endParaRPr lang="en-US" sz="1800" dirty="0">
              <a:latin typeface="Calibri" panose="020F0502020204030204" pitchFamily="34" charset="0"/>
            </a:endParaRPr>
          </a:p>
          <a:p>
            <a:pPr marL="0" indent="0">
              <a:buClr>
                <a:schemeClr val="tx1"/>
              </a:buClr>
              <a:buNone/>
            </a:pPr>
            <a:r>
              <a:rPr lang="en-US" sz="2000" b="1" dirty="0">
                <a:latin typeface="Calibri" panose="020F0502020204030204" pitchFamily="34" charset="0"/>
              </a:rPr>
              <a:t>Six Class I Railroads - Intermodal Connectivity</a:t>
            </a:r>
          </a:p>
          <a:p>
            <a:pPr lvl="1">
              <a:buClr>
                <a:schemeClr val="tx1"/>
              </a:buClr>
              <a:buFont typeface="Arial" panose="020B0604020202020204" pitchFamily="34" charset="0"/>
              <a:buChar char="•"/>
            </a:pPr>
            <a:r>
              <a:rPr lang="en-US" sz="1800" dirty="0">
                <a:latin typeface="Calibri" panose="020F0502020204030204" pitchFamily="34" charset="0"/>
              </a:rPr>
              <a:t>The nation’s 3</a:t>
            </a:r>
            <a:r>
              <a:rPr lang="en-US" sz="1800" baseline="30000" dirty="0">
                <a:latin typeface="Calibri" panose="020F0502020204030204" pitchFamily="34" charset="0"/>
              </a:rPr>
              <a:t>rd</a:t>
            </a:r>
            <a:r>
              <a:rPr lang="en-US" sz="1800" dirty="0">
                <a:latin typeface="Calibri" panose="020F0502020204030204" pitchFamily="34" charset="0"/>
              </a:rPr>
              <a:t> largest rail hub offering national railroads with reach, using a single switching carrier – Terminal Railroad Association of St. Louis (TRRA). BNSF, CN, CSX, KCS, NS and UP</a:t>
            </a:r>
          </a:p>
          <a:p>
            <a:pPr lvl="1">
              <a:buClr>
                <a:schemeClr val="tx1"/>
              </a:buClr>
              <a:buFont typeface="Arial" panose="020B0604020202020204" pitchFamily="34" charset="0"/>
              <a:buChar char="•"/>
            </a:pPr>
            <a:r>
              <a:rPr lang="en-US" sz="1800" dirty="0">
                <a:latin typeface="Calibri" panose="020F0502020204030204" pitchFamily="34" charset="0"/>
              </a:rPr>
              <a:t>Bi-state region has 4 intermodal rail yards </a:t>
            </a:r>
          </a:p>
          <a:p>
            <a:pPr marL="457200" lvl="1" indent="0">
              <a:buClr>
                <a:schemeClr val="tx1"/>
              </a:buClr>
              <a:buNone/>
            </a:pPr>
            <a:r>
              <a:rPr lang="en-US" sz="1800" dirty="0">
                <a:latin typeface="Calibri" panose="020F0502020204030204" pitchFamily="34" charset="0"/>
              </a:rPr>
              <a:t>	</a:t>
            </a:r>
          </a:p>
        </p:txBody>
      </p:sp>
      <p:pic>
        <p:nvPicPr>
          <p:cNvPr id="6"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5548" y="1967593"/>
            <a:ext cx="4442345" cy="381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807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2000" cy="1352810"/>
          </a:xfrm>
        </p:spPr>
        <p:txBody>
          <a:bodyPr>
            <a:normAutofit/>
          </a:bodyPr>
          <a:lstStyle/>
          <a:p>
            <a:pPr algn="r"/>
            <a:r>
              <a:rPr lang="en-US" sz="4000" b="1" dirty="0">
                <a:latin typeface="Myriad Pro" panose="020B0503030403020204"/>
              </a:rPr>
              <a:t>Why the St. Louis Region?</a:t>
            </a:r>
            <a:endParaRPr lang="en-US" sz="3600" dirty="0">
              <a:latin typeface="Calibri" panose="020F0502020204030204" pitchFamily="34" charset="0"/>
            </a:endParaRPr>
          </a:p>
        </p:txBody>
      </p:sp>
      <p:sp>
        <p:nvSpPr>
          <p:cNvPr id="3" name="Content Placeholder 2"/>
          <p:cNvSpPr>
            <a:spLocks noGrp="1"/>
          </p:cNvSpPr>
          <p:nvPr>
            <p:ph idx="1"/>
          </p:nvPr>
        </p:nvSpPr>
        <p:spPr>
          <a:xfrm>
            <a:off x="130630" y="1590050"/>
            <a:ext cx="6529478" cy="3950942"/>
          </a:xfrm>
        </p:spPr>
        <p:txBody>
          <a:bodyPr>
            <a:noAutofit/>
          </a:bodyPr>
          <a:lstStyle/>
          <a:p>
            <a:pPr marL="0" indent="0">
              <a:buNone/>
            </a:pPr>
            <a:r>
              <a:rPr lang="en-US" sz="2400" b="1" dirty="0">
                <a:latin typeface="Calibri" panose="020F0502020204030204" pitchFamily="34" charset="0"/>
              </a:rPr>
              <a:t>St. Louis Region’s Competitive Advantages</a:t>
            </a:r>
          </a:p>
          <a:p>
            <a:pPr marL="0" indent="0">
              <a:buNone/>
            </a:pPr>
            <a:r>
              <a:rPr lang="en-US" sz="2000" b="1" dirty="0">
                <a:latin typeface="Calibri" panose="020F0502020204030204" pitchFamily="34" charset="0"/>
              </a:rPr>
              <a:t>Interstates Provide National Access </a:t>
            </a:r>
          </a:p>
          <a:p>
            <a:pPr lvl="1">
              <a:buFont typeface="Arial" panose="020B0604020202020204" pitchFamily="34" charset="0"/>
              <a:buChar char="•"/>
            </a:pPr>
            <a:r>
              <a:rPr lang="en-US" sz="1800" dirty="0">
                <a:latin typeface="Calibri" panose="020F0502020204030204" pitchFamily="34" charset="0"/>
              </a:rPr>
              <a:t>I-44, 55, 64 and 70</a:t>
            </a:r>
          </a:p>
          <a:p>
            <a:pPr lvl="1">
              <a:buFont typeface="Arial" panose="020B0604020202020204" pitchFamily="34" charset="0"/>
              <a:buChar char="•"/>
            </a:pPr>
            <a:r>
              <a:rPr lang="en-US" sz="1800" dirty="0">
                <a:latin typeface="Calibri" panose="020F0502020204030204" pitchFamily="34" charset="0"/>
              </a:rPr>
              <a:t>Interstate system is toll-free and has significantly lower congestion than other similar size U.S. urban areas</a:t>
            </a:r>
          </a:p>
          <a:p>
            <a:pPr lvl="1">
              <a:buFont typeface="Arial" panose="020B0604020202020204" pitchFamily="34" charset="0"/>
              <a:buChar char="•"/>
            </a:pPr>
            <a:r>
              <a:rPr lang="en-US" sz="1800" dirty="0">
                <a:latin typeface="Calibri" panose="020F0502020204030204" pitchFamily="34" charset="0"/>
              </a:rPr>
              <a:t>One-day drive or less to major cities such as Chicago, Memphis, Nashville, Kansas City and Columbus</a:t>
            </a:r>
          </a:p>
          <a:p>
            <a:pPr lvl="1">
              <a:buFont typeface="Wingdings" panose="05000000000000000000" pitchFamily="2" charset="2"/>
              <a:buChar char="§"/>
            </a:pPr>
            <a:endParaRPr lang="en-US" sz="1800" dirty="0">
              <a:latin typeface="Calibri" panose="020F0502020204030204" pitchFamily="34" charset="0"/>
            </a:endParaRPr>
          </a:p>
          <a:p>
            <a:pPr marL="0" indent="0">
              <a:buNone/>
            </a:pPr>
            <a:r>
              <a:rPr lang="en-US" sz="2000" b="1" dirty="0">
                <a:latin typeface="Calibri" panose="020F0502020204030204" pitchFamily="34" charset="0"/>
              </a:rPr>
              <a:t>Two International Cargo Airports</a:t>
            </a:r>
          </a:p>
          <a:p>
            <a:pPr lvl="1">
              <a:buFont typeface="Arial" panose="020B0604020202020204" pitchFamily="34" charset="0"/>
              <a:buChar char="•"/>
            </a:pPr>
            <a:r>
              <a:rPr lang="en-US" sz="1800" dirty="0">
                <a:latin typeface="Calibri" panose="020F0502020204030204" pitchFamily="34" charset="0"/>
              </a:rPr>
              <a:t>St. Louis Lambert International Airport and MidAmerica St. Louis Airport – Both have rail access capabilities, foreign trade zones and available land for development. </a:t>
            </a: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6771525" y="1590049"/>
            <a:ext cx="4793225" cy="4524148"/>
          </a:xfrm>
          <a:prstGeom prst="rect">
            <a:avLst/>
          </a:prstGeom>
          <a:noFill/>
          <a:ln w="12700">
            <a:solidFill>
              <a:schemeClr val="tx1"/>
            </a:solidFill>
          </a:ln>
        </p:spPr>
      </p:pic>
    </p:spTree>
    <p:extLst>
      <p:ext uri="{BB962C8B-B14F-4D97-AF65-F5344CB8AC3E}">
        <p14:creationId xmlns:p14="http://schemas.microsoft.com/office/powerpoint/2010/main" val="545363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2000" cy="1352810"/>
          </a:xfrm>
        </p:spPr>
        <p:txBody>
          <a:bodyPr>
            <a:normAutofit/>
          </a:bodyPr>
          <a:lstStyle/>
          <a:p>
            <a:pPr algn="r"/>
            <a:r>
              <a:rPr lang="en-US" sz="4000" b="1" dirty="0">
                <a:latin typeface="Myriad Pro" panose="020B0503030403020204"/>
              </a:rPr>
              <a:t>Why the St. Louis Region? </a:t>
            </a:r>
            <a:endParaRPr lang="en-US" sz="4000" dirty="0">
              <a:latin typeface="Calibri" panose="020F0502020204030204" pitchFamily="34" charset="0"/>
            </a:endParaRPr>
          </a:p>
        </p:txBody>
      </p:sp>
      <p:sp>
        <p:nvSpPr>
          <p:cNvPr id="3" name="Content Placeholder 2"/>
          <p:cNvSpPr>
            <a:spLocks noGrp="1"/>
          </p:cNvSpPr>
          <p:nvPr>
            <p:ph idx="1"/>
          </p:nvPr>
        </p:nvSpPr>
        <p:spPr>
          <a:xfrm>
            <a:off x="145144" y="1590050"/>
            <a:ext cx="6514964" cy="3950942"/>
          </a:xfrm>
        </p:spPr>
        <p:txBody>
          <a:bodyPr>
            <a:noAutofit/>
          </a:bodyPr>
          <a:lstStyle/>
          <a:p>
            <a:pPr marL="0" indent="0">
              <a:buNone/>
            </a:pPr>
            <a:r>
              <a:rPr lang="en-US" sz="2400" b="1" dirty="0">
                <a:latin typeface="Calibri" panose="020F0502020204030204" pitchFamily="34" charset="0"/>
              </a:rPr>
              <a:t>St. Louis Region’s Competitive Advantages</a:t>
            </a:r>
            <a:endParaRPr lang="en-US" sz="2400" b="1" dirty="0">
              <a:solidFill>
                <a:srgbClr val="AC600E"/>
              </a:solidFill>
              <a:latin typeface="Calibri" panose="020F0502020204030204" pitchFamily="34" charset="0"/>
            </a:endParaRPr>
          </a:p>
          <a:p>
            <a:pPr marL="0" indent="0">
              <a:buNone/>
            </a:pPr>
            <a:r>
              <a:rPr lang="en-US" sz="2000" b="1" dirty="0">
                <a:latin typeface="Calibri" panose="020F0502020204030204" pitchFamily="34" charset="0"/>
              </a:rPr>
              <a:t>America’s most efficient inland port and 2nd largest inland port  </a:t>
            </a:r>
          </a:p>
          <a:p>
            <a:pPr lvl="1">
              <a:buFont typeface="Arial" panose="020B0604020202020204" pitchFamily="34" charset="0"/>
              <a:buChar char="•"/>
            </a:pPr>
            <a:r>
              <a:rPr lang="en-US" sz="1800" dirty="0">
                <a:latin typeface="Calibri" panose="020F0502020204030204" pitchFamily="34" charset="0"/>
              </a:rPr>
              <a:t>St. Louis region’s barge industry handled 500,000 tons per mile. It’s closest competitors, the Port of Huntington – Tri-state in West Virginia and Ports of Cincinnati – Northern Kentucky, ranked second and third respectively. </a:t>
            </a:r>
          </a:p>
          <a:p>
            <a:pPr lvl="1">
              <a:buFont typeface="Arial" panose="020B0604020202020204" pitchFamily="34" charset="0"/>
              <a:buChar char="•"/>
            </a:pPr>
            <a:r>
              <a:rPr lang="en-US" sz="1800" dirty="0">
                <a:latin typeface="Calibri" panose="020F0502020204030204" pitchFamily="34" charset="0"/>
              </a:rPr>
              <a:t>The St. Louis Region’s ports and river terminals captured one-third of all freight traffic along the section of the Mississippi River from Minneapolis, Minn., to the Ohio River near Cairo, IL. The 70-mile St. Louis regional port system represents 8 percent of this 855 –mile section of the river, yet carried one-third of the total freight. </a:t>
            </a: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6771525" y="1590049"/>
            <a:ext cx="4793225" cy="4524148"/>
          </a:xfrm>
          <a:prstGeom prst="rect">
            <a:avLst/>
          </a:prstGeom>
          <a:noFill/>
          <a:ln w="12700">
            <a:solidFill>
              <a:schemeClr val="tx1"/>
            </a:solidFill>
          </a:ln>
        </p:spPr>
      </p:pic>
    </p:spTree>
    <p:extLst>
      <p:ext uri="{BB962C8B-B14F-4D97-AF65-F5344CB8AC3E}">
        <p14:creationId xmlns:p14="http://schemas.microsoft.com/office/powerpoint/2010/main" val="4232641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7501" y="1618482"/>
            <a:ext cx="5959525" cy="1384995"/>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Largest number of workers employed in manufacturing among comparatively sized Midwestern cities</a:t>
            </a:r>
          </a:p>
        </p:txBody>
      </p:sp>
      <p:sp>
        <p:nvSpPr>
          <p:cNvPr id="5" name="Title 1"/>
          <p:cNvSpPr>
            <a:spLocks noGrp="1"/>
          </p:cNvSpPr>
          <p:nvPr>
            <p:ph type="title"/>
          </p:nvPr>
        </p:nvSpPr>
        <p:spPr>
          <a:xfrm>
            <a:off x="1" y="1"/>
            <a:ext cx="12192000" cy="1352810"/>
          </a:xfrm>
        </p:spPr>
        <p:txBody>
          <a:bodyPr>
            <a:normAutofit/>
          </a:bodyPr>
          <a:lstStyle/>
          <a:p>
            <a:pPr algn="r"/>
            <a:r>
              <a:rPr lang="en-US" sz="4000" b="1" dirty="0">
                <a:latin typeface="Myriad Pro" panose="020B0503030403020204"/>
              </a:rPr>
              <a:t>Why the St. Louis Region? </a:t>
            </a:r>
            <a:endParaRPr lang="en-US" sz="4000" dirty="0">
              <a:latin typeface="Calibri" panose="020F0502020204030204" pitchFamily="34" charset="0"/>
            </a:endParaRPr>
          </a:p>
        </p:txBody>
      </p:sp>
      <p:grpSp>
        <p:nvGrpSpPr>
          <p:cNvPr id="6" name="Group 5"/>
          <p:cNvGrpSpPr/>
          <p:nvPr/>
        </p:nvGrpSpPr>
        <p:grpSpPr>
          <a:xfrm>
            <a:off x="6237026" y="1354277"/>
            <a:ext cx="5954974" cy="5469480"/>
            <a:chOff x="0" y="1376303"/>
            <a:chExt cx="4694830" cy="546948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9270" b="4351"/>
            <a:stretch/>
          </p:blipFill>
          <p:spPr>
            <a:xfrm>
              <a:off x="0" y="1376303"/>
              <a:ext cx="4694830" cy="546948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8440" t="95882" r="55021" b="168"/>
            <a:stretch/>
          </p:blipFill>
          <p:spPr>
            <a:xfrm>
              <a:off x="3220868" y="2333006"/>
              <a:ext cx="1351131" cy="492081"/>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44480" t="95882" r="40150" b="102"/>
            <a:stretch/>
          </p:blipFill>
          <p:spPr>
            <a:xfrm>
              <a:off x="3275461" y="2747875"/>
              <a:ext cx="1255593" cy="500292"/>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62496" t="95882" r="24306" b="1325"/>
            <a:stretch/>
          </p:blipFill>
          <p:spPr>
            <a:xfrm>
              <a:off x="3275460" y="3176126"/>
              <a:ext cx="1078174" cy="347893"/>
            </a:xfrm>
            <a:prstGeom prst="rect">
              <a:avLst/>
            </a:prstGeom>
          </p:spPr>
        </p:pic>
      </p:grpSp>
    </p:spTree>
    <p:extLst>
      <p:ext uri="{BB962C8B-B14F-4D97-AF65-F5344CB8AC3E}">
        <p14:creationId xmlns:p14="http://schemas.microsoft.com/office/powerpoint/2010/main" val="3022001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7501" y="1618482"/>
            <a:ext cx="5959525" cy="3970318"/>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The Mississippi River from St. Louis to the Gulf of Mexico is one of the most  significant export logistics systems in the nation. </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The Asian American Chamber of Commerce of  St. Louis provides connections from  our region to the Asian community and businesses. </a:t>
            </a:r>
          </a:p>
        </p:txBody>
      </p:sp>
      <p:sp>
        <p:nvSpPr>
          <p:cNvPr id="5" name="Title 1"/>
          <p:cNvSpPr>
            <a:spLocks noGrp="1"/>
          </p:cNvSpPr>
          <p:nvPr>
            <p:ph type="title"/>
          </p:nvPr>
        </p:nvSpPr>
        <p:spPr>
          <a:xfrm>
            <a:off x="1" y="1"/>
            <a:ext cx="12192000" cy="1352810"/>
          </a:xfrm>
        </p:spPr>
        <p:txBody>
          <a:bodyPr>
            <a:normAutofit/>
          </a:bodyPr>
          <a:lstStyle/>
          <a:p>
            <a:pPr algn="r"/>
            <a:r>
              <a:rPr lang="en-US" sz="4000" b="1" dirty="0">
                <a:latin typeface="Myriad Pro" panose="020B0503030403020204"/>
              </a:rPr>
              <a:t>Why the St. Louis Region? </a:t>
            </a:r>
            <a:endParaRPr lang="en-US" sz="4000" dirty="0">
              <a:latin typeface="Calibri" panose="020F0502020204030204" pitchFamily="34" charset="0"/>
            </a:endParaRPr>
          </a:p>
        </p:txBody>
      </p:sp>
      <p:pic>
        <p:nvPicPr>
          <p:cNvPr id="12" name="Picture 11">
            <a:extLst>
              <a:ext uri="{FF2B5EF4-FFF2-40B4-BE49-F238E27FC236}">
                <a16:creationId xmlns:a16="http://schemas.microsoft.com/office/drawing/2014/main" id="{067E2F84-EC6B-874B-805F-23C835369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2185" y="1352811"/>
            <a:ext cx="6309815" cy="5505189"/>
          </a:xfrm>
          <a:prstGeom prst="rect">
            <a:avLst/>
          </a:prstGeom>
        </p:spPr>
      </p:pic>
    </p:spTree>
    <p:extLst>
      <p:ext uri="{BB962C8B-B14F-4D97-AF65-F5344CB8AC3E}">
        <p14:creationId xmlns:p14="http://schemas.microsoft.com/office/powerpoint/2010/main" val="903126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434"/>
          <a:stretch/>
        </p:blipFill>
        <p:spPr>
          <a:xfrm>
            <a:off x="224677" y="1446661"/>
            <a:ext cx="6921951" cy="4665603"/>
          </a:xfrm>
          <a:prstGeom prst="rect">
            <a:avLst/>
          </a:prstGeom>
        </p:spPr>
      </p:pic>
      <p:sp>
        <p:nvSpPr>
          <p:cNvPr id="4" name="TextBox 3"/>
          <p:cNvSpPr txBox="1"/>
          <p:nvPr/>
        </p:nvSpPr>
        <p:spPr>
          <a:xfrm>
            <a:off x="7386601" y="1446661"/>
            <a:ext cx="4563153" cy="4555093"/>
          </a:xfrm>
          <a:prstGeom prst="rect">
            <a:avLst/>
          </a:prstGeom>
          <a:solidFill>
            <a:schemeClr val="bg1">
              <a:lumMod val="85000"/>
            </a:schemeClr>
          </a:solidFill>
        </p:spPr>
        <p:txBody>
          <a:bodyPr wrap="square" rtlCol="0">
            <a:spAutoFit/>
          </a:bodyPr>
          <a:lstStyle/>
          <a:p>
            <a:pPr defTabSz="914377"/>
            <a:r>
              <a:rPr lang="en-US" sz="2000" b="1" dirty="0">
                <a:solidFill>
                  <a:srgbClr val="C94B21"/>
                </a:solidFill>
                <a:latin typeface="Calibri" panose="020F0502020204030204" pitchFamily="34" charset="0"/>
              </a:rPr>
              <a:t>Why is this region called the </a:t>
            </a:r>
          </a:p>
          <a:p>
            <a:pPr defTabSz="914377"/>
            <a:r>
              <a:rPr lang="en-US" sz="2000" b="1" dirty="0">
                <a:solidFill>
                  <a:srgbClr val="C94B21"/>
                </a:solidFill>
                <a:latin typeface="Calibri" panose="020F0502020204030204" pitchFamily="34" charset="0"/>
              </a:rPr>
              <a:t>Ag Coast of America?</a:t>
            </a:r>
          </a:p>
          <a:p>
            <a:pPr defTabSz="914377"/>
            <a:endParaRPr lang="en-US" sz="1600" dirty="0">
              <a:solidFill>
                <a:prstClr val="black"/>
              </a:solidFill>
              <a:latin typeface="Calibri" panose="020F0502020204030204" pitchFamily="34" charset="0"/>
            </a:endParaRPr>
          </a:p>
          <a:p>
            <a:pPr marL="285750" indent="-285750" defTabSz="914377">
              <a:buClr>
                <a:srgbClr val="C94B21"/>
              </a:buClr>
              <a:buFont typeface="Arial" panose="020B0604020202020204" pitchFamily="34" charset="0"/>
              <a:buChar char="•"/>
            </a:pPr>
            <a:r>
              <a:rPr lang="en-US" dirty="0">
                <a:solidFill>
                  <a:prstClr val="black"/>
                </a:solidFill>
                <a:latin typeface="Calibri" panose="020F0502020204030204" pitchFamily="34" charset="0"/>
              </a:rPr>
              <a:t>Capacity: St. Louis has the highest level of barge handling capacity ANYWHERE along the Mississippi River! </a:t>
            </a:r>
          </a:p>
          <a:p>
            <a:pPr marL="285750" indent="-285750" defTabSz="914377">
              <a:buClr>
                <a:srgbClr val="C94B21"/>
              </a:buClr>
              <a:buFont typeface="Arial" panose="020B0604020202020204" pitchFamily="34" charset="0"/>
              <a:buChar char="•"/>
            </a:pPr>
            <a:endParaRPr lang="en-US" dirty="0">
              <a:solidFill>
                <a:prstClr val="black"/>
              </a:solidFill>
              <a:latin typeface="Calibri" panose="020F0502020204030204" pitchFamily="34" charset="0"/>
            </a:endParaRPr>
          </a:p>
          <a:p>
            <a:pPr marL="285750" indent="-285750" defTabSz="914377">
              <a:buClr>
                <a:srgbClr val="C94B21"/>
              </a:buClr>
              <a:buFont typeface="Arial" panose="020B0604020202020204" pitchFamily="34" charset="0"/>
              <a:buChar char="•"/>
            </a:pPr>
            <a:r>
              <a:rPr lang="en-US" dirty="0">
                <a:solidFill>
                  <a:prstClr val="black"/>
                </a:solidFill>
                <a:latin typeface="Calibri" panose="020F0502020204030204" pitchFamily="34" charset="0"/>
              </a:rPr>
              <a:t>15 barge transfer facilities within a 15-mile section of the Mississippi handling agricultural and fertilizer products</a:t>
            </a:r>
          </a:p>
          <a:p>
            <a:pPr marL="285750" indent="-285750" defTabSz="914377">
              <a:buClr>
                <a:srgbClr val="C94B21"/>
              </a:buClr>
              <a:buFont typeface="Arial" panose="020B0604020202020204" pitchFamily="34" charset="0"/>
              <a:buChar char="•"/>
            </a:pPr>
            <a:endParaRPr lang="en-US" dirty="0">
              <a:solidFill>
                <a:prstClr val="black"/>
              </a:solidFill>
              <a:latin typeface="Calibri" panose="020F0502020204030204" pitchFamily="34" charset="0"/>
            </a:endParaRPr>
          </a:p>
          <a:p>
            <a:pPr marL="285750" indent="-285750" defTabSz="914377">
              <a:buClr>
                <a:srgbClr val="C94B21"/>
              </a:buClr>
              <a:buFont typeface="Arial" panose="020B0604020202020204" pitchFamily="34" charset="0"/>
              <a:buChar char="•"/>
            </a:pPr>
            <a:r>
              <a:rPr lang="en-US" dirty="0">
                <a:solidFill>
                  <a:prstClr val="black"/>
                </a:solidFill>
                <a:latin typeface="Calibri" panose="020F0502020204030204" pitchFamily="34" charset="0"/>
              </a:rPr>
              <a:t>Shippers have multimodal optionality</a:t>
            </a:r>
          </a:p>
          <a:p>
            <a:pPr marL="285750" indent="-285750" defTabSz="914377">
              <a:buClr>
                <a:srgbClr val="C94B21"/>
              </a:buClr>
              <a:buFont typeface="Arial" panose="020B0604020202020204" pitchFamily="34" charset="0"/>
              <a:buChar char="•"/>
            </a:pPr>
            <a:endParaRPr lang="en-US" dirty="0">
              <a:solidFill>
                <a:prstClr val="black"/>
              </a:solidFill>
              <a:latin typeface="Calibri" panose="020F0502020204030204" pitchFamily="34" charset="0"/>
            </a:endParaRPr>
          </a:p>
          <a:p>
            <a:pPr marL="285750" indent="-285750" defTabSz="914377">
              <a:buClr>
                <a:srgbClr val="C94B21"/>
              </a:buClr>
              <a:buFont typeface="Arial" panose="020B0604020202020204" pitchFamily="34" charset="0"/>
              <a:buChar char="•"/>
            </a:pPr>
            <a:r>
              <a:rPr lang="en-US" dirty="0">
                <a:solidFill>
                  <a:prstClr val="black"/>
                </a:solidFill>
                <a:latin typeface="Calibri" panose="020F0502020204030204" pitchFamily="34" charset="0"/>
              </a:rPr>
              <a:t>Result of growing demand for agricultural exports, as well as </a:t>
            </a:r>
            <a:r>
              <a:rPr lang="en-US" b="1" dirty="0">
                <a:solidFill>
                  <a:srgbClr val="AC600E"/>
                </a:solidFill>
                <a:latin typeface="Calibri" panose="020F0502020204030204" pitchFamily="34" charset="0"/>
              </a:rPr>
              <a:t>cost-effective</a:t>
            </a:r>
            <a:r>
              <a:rPr lang="en-US" dirty="0">
                <a:solidFill>
                  <a:prstClr val="black"/>
                </a:solidFill>
                <a:latin typeface="Calibri" panose="020F0502020204030204" pitchFamily="34" charset="0"/>
              </a:rPr>
              <a:t> and </a:t>
            </a:r>
            <a:r>
              <a:rPr lang="en-US" b="1" dirty="0">
                <a:solidFill>
                  <a:srgbClr val="AC600E"/>
                </a:solidFill>
                <a:latin typeface="Calibri" panose="020F0502020204030204" pitchFamily="34" charset="0"/>
              </a:rPr>
              <a:t>efficient transfer facilities</a:t>
            </a:r>
          </a:p>
        </p:txBody>
      </p:sp>
      <p:sp>
        <p:nvSpPr>
          <p:cNvPr id="6" name="Title 1"/>
          <p:cNvSpPr>
            <a:spLocks noGrp="1"/>
          </p:cNvSpPr>
          <p:nvPr>
            <p:ph type="title"/>
          </p:nvPr>
        </p:nvSpPr>
        <p:spPr>
          <a:xfrm>
            <a:off x="0" y="0"/>
            <a:ext cx="12192000" cy="1377768"/>
          </a:xfrm>
        </p:spPr>
        <p:txBody>
          <a:bodyPr>
            <a:normAutofit/>
          </a:bodyPr>
          <a:lstStyle/>
          <a:p>
            <a:pPr algn="r"/>
            <a:r>
              <a:rPr lang="en-US" sz="4000" b="1" dirty="0">
                <a:latin typeface="Myriad Pro" panose="020B0503030403020204"/>
              </a:rPr>
              <a:t>Why the St. Louis Region?</a:t>
            </a:r>
            <a:br>
              <a:rPr lang="en-US" b="1" dirty="0">
                <a:latin typeface="Myriad Pro" panose="020B0503030403020204"/>
              </a:rPr>
            </a:br>
            <a:r>
              <a:rPr lang="en-US" sz="3600" dirty="0">
                <a:latin typeface="Myriad Pro" panose="020B0503030403020204"/>
              </a:rPr>
              <a:t>Ag Coast of America</a:t>
            </a:r>
            <a:endParaRPr lang="en-US" dirty="0"/>
          </a:p>
        </p:txBody>
      </p:sp>
    </p:spTree>
    <p:extLst>
      <p:ext uri="{BB962C8B-B14F-4D97-AF65-F5344CB8AC3E}">
        <p14:creationId xmlns:p14="http://schemas.microsoft.com/office/powerpoint/2010/main" val="658227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77768"/>
          </a:xfrm>
        </p:spPr>
        <p:txBody>
          <a:bodyPr>
            <a:normAutofit/>
          </a:bodyPr>
          <a:lstStyle/>
          <a:p>
            <a:pPr algn="r"/>
            <a:r>
              <a:rPr lang="en-US" sz="4000" b="1" dirty="0">
                <a:latin typeface="Myriad Pro" panose="020B0503030403020204"/>
              </a:rPr>
              <a:t>Why the St. Louis Region?</a:t>
            </a:r>
            <a:br>
              <a:rPr lang="en-US" b="1" dirty="0">
                <a:latin typeface="Myriad Pro" panose="020B0503030403020204"/>
              </a:rPr>
            </a:br>
            <a:r>
              <a:rPr lang="en-US" sz="3600" dirty="0">
                <a:latin typeface="Myriad Pro" panose="020B0503030403020204"/>
              </a:rPr>
              <a:t>Ag Coast of America</a:t>
            </a:r>
            <a:endParaRPr lang="en-US" dirty="0"/>
          </a:p>
        </p:txBody>
      </p:sp>
      <p:sp>
        <p:nvSpPr>
          <p:cNvPr id="7" name="Rectangle 6"/>
          <p:cNvSpPr/>
          <p:nvPr/>
        </p:nvSpPr>
        <p:spPr>
          <a:xfrm>
            <a:off x="749574" y="1584936"/>
            <a:ext cx="11202080" cy="3724096"/>
          </a:xfrm>
          <a:prstGeom prst="rect">
            <a:avLst/>
          </a:prstGeom>
        </p:spPr>
        <p:txBody>
          <a:bodyPr wrap="square">
            <a:spAutoFit/>
          </a:bodyPr>
          <a:lstStyle/>
          <a:p>
            <a:r>
              <a:rPr lang="en-US" sz="3200" b="1" dirty="0">
                <a:latin typeface="Myriad Pro" panose="020B0503030403020204"/>
              </a:rPr>
              <a:t>The St. Louis region is leading the world in addressing global food security concerns</a:t>
            </a:r>
          </a:p>
          <a:p>
            <a:endParaRPr lang="en-US" sz="3200" b="1" dirty="0">
              <a:latin typeface="Myriad Pro" panose="020B0503030403020204"/>
            </a:endParaRPr>
          </a:p>
          <a:p>
            <a:pPr marL="457200" indent="-457200">
              <a:buFont typeface="Arial" panose="020B0604020202020204" pitchFamily="34" charset="0"/>
              <a:buChar char="•"/>
            </a:pPr>
            <a:r>
              <a:rPr lang="en-US" sz="2000" b="1" dirty="0">
                <a:latin typeface="Myriad Pro" panose="020B0503030403020204"/>
              </a:rPr>
              <a:t>Transportation: </a:t>
            </a:r>
            <a:r>
              <a:rPr lang="en-US" sz="2000" dirty="0">
                <a:latin typeface="Myriad Pro" panose="020B0503030403020204" pitchFamily="34" charset="0"/>
                <a:ea typeface="Serifa 12 Serifa** 55 Roman   05235" charset="0"/>
                <a:cs typeface="Serifa 12 Serifa** 55 Roman   05235" charset="0"/>
              </a:rPr>
              <a:t>Most efficient inland port in the nation and 2</a:t>
            </a:r>
            <a:r>
              <a:rPr lang="en-US" sz="2000" baseline="30000" dirty="0">
                <a:latin typeface="Myriad Pro" panose="020B0503030403020204" pitchFamily="34" charset="0"/>
                <a:ea typeface="Serifa 12 Serifa** 55 Roman   05235" charset="0"/>
                <a:cs typeface="Serifa 12 Serifa** 55 Roman   05235" charset="0"/>
              </a:rPr>
              <a:t>nd</a:t>
            </a:r>
            <a:r>
              <a:rPr lang="en-US" sz="2000" dirty="0">
                <a:latin typeface="Myriad Pro" panose="020B0503030403020204" pitchFamily="34" charset="0"/>
                <a:ea typeface="Serifa 12 Serifa** 55 Roman   05235" charset="0"/>
                <a:cs typeface="Serifa 12 Serifa** 55 Roman   05235" charset="0"/>
              </a:rPr>
              <a:t> largest inland port</a:t>
            </a:r>
          </a:p>
          <a:p>
            <a:pPr marL="457200" indent="-457200">
              <a:buFont typeface="Arial" panose="020B0604020202020204" pitchFamily="34" charset="0"/>
              <a:buChar char="•"/>
            </a:pPr>
            <a:endParaRPr lang="en-US" sz="2000" dirty="0">
              <a:latin typeface="Myriad Pro" panose="020B0503030403020204" pitchFamily="34" charset="0"/>
              <a:ea typeface="Serifa 12 Serifa** 55 Roman   05235" charset="0"/>
              <a:cs typeface="Serifa 12 Serifa** 55 Roman   05235" charset="0"/>
            </a:endParaRPr>
          </a:p>
          <a:p>
            <a:pPr marL="457200" indent="-457200">
              <a:buFont typeface="Arial" panose="020B0604020202020204" pitchFamily="34" charset="0"/>
              <a:buChar char="•"/>
            </a:pPr>
            <a:r>
              <a:rPr lang="en-US" sz="2000" b="1" dirty="0"/>
              <a:t>Production</a:t>
            </a:r>
            <a:r>
              <a:rPr lang="en-US" sz="2000" dirty="0"/>
              <a:t>: 50% of U.S. crops and livestock are produced within a 500-mile radius of the St. Louis region, including approximately 80% of corn and soybean acreage</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b="1" dirty="0">
                <a:latin typeface="Myriad Pro" panose="020B0503030403020204" pitchFamily="34" charset="0"/>
                <a:ea typeface="Serifa 12 Serifa** 55 Roman   05235" charset="0"/>
                <a:cs typeface="Serifa 12 Serifa** 55 Roman   05235" charset="0"/>
              </a:rPr>
              <a:t>Agricultural Technology:</a:t>
            </a:r>
            <a:r>
              <a:rPr lang="en-US" sz="2000" dirty="0">
                <a:latin typeface="Myriad Pro" panose="020B0503030403020204" pitchFamily="34" charset="0"/>
                <a:ea typeface="Serifa 12 Serifa** 55 Roman   05235" charset="0"/>
                <a:cs typeface="Serifa 12 Serifa** 55 Roman   05235" charset="0"/>
              </a:rPr>
              <a:t> International leader in Agtech - A</a:t>
            </a:r>
            <a:r>
              <a:rPr lang="en-US" sz="2000" dirty="0"/>
              <a:t>ttracted more than 1,000 Ph.D. plant scientists – the highest concentration anywhere in the world</a:t>
            </a:r>
            <a:endParaRPr lang="en-US" sz="3200" dirty="0">
              <a:solidFill>
                <a:srgbClr val="C00000"/>
              </a:solidFill>
              <a:latin typeface="Myriad Pro" panose="020B0503030403020204" pitchFamily="34" charset="0"/>
              <a:ea typeface="Serifa 12 Serifa** 55 Roman   05235" charset="0"/>
              <a:cs typeface="Serifa 12 Serifa** 55 Roman   05235"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72" y="2797107"/>
            <a:ext cx="636402" cy="75041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82" y="4343758"/>
            <a:ext cx="438383" cy="831871"/>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6101" r="2804"/>
          <a:stretch/>
        </p:blipFill>
        <p:spPr>
          <a:xfrm>
            <a:off x="82192" y="3609524"/>
            <a:ext cx="698361" cy="677156"/>
          </a:xfrm>
          <a:prstGeom prst="rect">
            <a:avLst/>
          </a:prstGeom>
        </p:spPr>
      </p:pic>
    </p:spTree>
    <p:extLst>
      <p:ext uri="{BB962C8B-B14F-4D97-AF65-F5344CB8AC3E}">
        <p14:creationId xmlns:p14="http://schemas.microsoft.com/office/powerpoint/2010/main" val="2450848770"/>
      </p:ext>
    </p:extLst>
  </p:cSld>
  <p:clrMapOvr>
    <a:masterClrMapping/>
  </p:clrMapOvr>
</p:sld>
</file>

<file path=ppt/theme/theme1.xml><?xml version="1.0" encoding="utf-8"?>
<a:theme xmlns:a="http://schemas.openxmlformats.org/drawingml/2006/main" name="STL Freightwa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L Freightway" id="{D23E1211-0460-4E8D-853F-7E7B62B1F78E}" vid="{4FEE9CF4-8F07-4CA7-80A2-D134C2CEEB8A}"/>
    </a:ext>
  </a:extLst>
</a:theme>
</file>

<file path=ppt/theme/theme2.xml><?xml version="1.0" encoding="utf-8"?>
<a:theme xmlns:a="http://schemas.openxmlformats.org/drawingml/2006/main" name="bar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la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ru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STL Freightwa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L Freightway" id="{D23E1211-0460-4E8D-853F-7E7B62B1F78E}" vid="{4FEE9CF4-8F07-4CA7-80A2-D134C2CEEB8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STL Freightway</Template>
  <TotalTime>12965</TotalTime>
  <Words>1807</Words>
  <Application>Microsoft Office PowerPoint</Application>
  <PresentationFormat>Widescreen</PresentationFormat>
  <Paragraphs>186</Paragraphs>
  <Slides>22</Slides>
  <Notes>22</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22</vt:i4>
      </vt:variant>
    </vt:vector>
  </HeadingPairs>
  <TitlesOfParts>
    <vt:vector size="32" baseType="lpstr">
      <vt:lpstr>Arial</vt:lpstr>
      <vt:lpstr>Calibri</vt:lpstr>
      <vt:lpstr>Impact</vt:lpstr>
      <vt:lpstr>Myriad Pro</vt:lpstr>
      <vt:lpstr>Wingdings</vt:lpstr>
      <vt:lpstr>STL Freightway</vt:lpstr>
      <vt:lpstr>barge</vt:lpstr>
      <vt:lpstr>plane</vt:lpstr>
      <vt:lpstr>truck</vt:lpstr>
      <vt:lpstr>1_STL Freightway</vt:lpstr>
      <vt:lpstr>PowerPoint Presentation</vt:lpstr>
      <vt:lpstr>Why the St. Louis Region? Epicenter of the Midwest!</vt:lpstr>
      <vt:lpstr>Why the St. Louis Region?</vt:lpstr>
      <vt:lpstr>Why the St. Louis Region?</vt:lpstr>
      <vt:lpstr>Why the St. Louis Region? </vt:lpstr>
      <vt:lpstr>Why the St. Louis Region? </vt:lpstr>
      <vt:lpstr>Why the St. Louis Region? </vt:lpstr>
      <vt:lpstr>Why the St. Louis Region? Ag Coast of America</vt:lpstr>
      <vt:lpstr>Why the St. Louis Region? Ag Coast of America</vt:lpstr>
      <vt:lpstr>What is this project about? New Mode of Transportation for Containerized Cargo</vt:lpstr>
      <vt:lpstr>What is this project about? New Mode of Transportation for Containerized Cargo</vt:lpstr>
      <vt:lpstr>What is this project about? New Mode of Transportation for Containerized Cargo</vt:lpstr>
      <vt:lpstr>Containerized Cargo Commodities – Missouri and Illinois</vt:lpstr>
      <vt:lpstr>PowerPoint Presentation</vt:lpstr>
      <vt:lpstr>Container on Vessel/Barge: Value</vt:lpstr>
      <vt:lpstr>Container on Vessel/Barge: Value</vt:lpstr>
      <vt:lpstr>Container on Vessel/Barge: Cost</vt:lpstr>
      <vt:lpstr>Container on Vessel/Barge: Project Delivery</vt:lpstr>
      <vt:lpstr>Container on Vessel/Barge: Project Delivery</vt:lpstr>
      <vt:lpstr>Potential Partnerships with China</vt:lpstr>
      <vt:lpstr>Why the St. Louis Region?</vt:lpstr>
      <vt:lpstr>PowerPoint Presentation</vt:lpstr>
    </vt:vector>
  </TitlesOfParts>
  <Company>Metro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Teklu, Yodit F.</dc:creator>
  <cp:lastModifiedBy>Neal Breitweiser</cp:lastModifiedBy>
  <cp:revision>219</cp:revision>
  <cp:lastPrinted>2017-12-08T15:16:51Z</cp:lastPrinted>
  <dcterms:created xsi:type="dcterms:W3CDTF">2016-11-22T16:17:00Z</dcterms:created>
  <dcterms:modified xsi:type="dcterms:W3CDTF">2020-02-27T21:06:20Z</dcterms:modified>
</cp:coreProperties>
</file>